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18"/>
  </p:notesMasterIdLst>
  <p:sldIdLst>
    <p:sldId id="263" r:id="rId2"/>
    <p:sldId id="267" r:id="rId3"/>
    <p:sldId id="268" r:id="rId4"/>
    <p:sldId id="271" r:id="rId5"/>
    <p:sldId id="272" r:id="rId6"/>
    <p:sldId id="269" r:id="rId7"/>
    <p:sldId id="277" r:id="rId8"/>
    <p:sldId id="261" r:id="rId9"/>
    <p:sldId id="273" r:id="rId10"/>
    <p:sldId id="274" r:id="rId11"/>
    <p:sldId id="278" r:id="rId12"/>
    <p:sldId id="262" r:id="rId13"/>
    <p:sldId id="275" r:id="rId14"/>
    <p:sldId id="276" r:id="rId15"/>
    <p:sldId id="279" r:id="rId16"/>
    <p:sldId id="280" r:id="rId17"/>
  </p:sldIdLst>
  <p:sldSz cx="12188825" cy="6858000"/>
  <p:notesSz cx="9144000" cy="6858000"/>
  <p:defaultTextStyle>
    <a:defPPr>
      <a:defRPr lang="en-US"/>
    </a:defPPr>
    <a:lvl1pPr algn="l" defTabSz="913607" rtl="0" eaLnBrk="0" fontAlgn="base" hangingPunct="0">
      <a:spcBef>
        <a:spcPct val="0"/>
      </a:spcBef>
      <a:spcAft>
        <a:spcPct val="0"/>
      </a:spcAft>
      <a:defRPr sz="1800" kern="1200">
        <a:solidFill>
          <a:schemeClr val="tx1"/>
        </a:solidFill>
        <a:latin typeface="Lato Light" charset="0"/>
        <a:ea typeface="ＭＳ Ｐゴシック" charset="-128"/>
        <a:cs typeface="+mn-cs"/>
      </a:defRPr>
    </a:lvl1pPr>
    <a:lvl2pPr marL="456407" indent="-227807" algn="l" defTabSz="913607" rtl="0" eaLnBrk="0" fontAlgn="base" hangingPunct="0">
      <a:spcBef>
        <a:spcPct val="0"/>
      </a:spcBef>
      <a:spcAft>
        <a:spcPct val="0"/>
      </a:spcAft>
      <a:defRPr sz="1800" kern="1200">
        <a:solidFill>
          <a:schemeClr val="tx1"/>
        </a:solidFill>
        <a:latin typeface="Lato Light" charset="0"/>
        <a:ea typeface="ＭＳ Ｐゴシック" charset="-128"/>
        <a:cs typeface="+mn-cs"/>
      </a:defRPr>
    </a:lvl2pPr>
    <a:lvl3pPr marL="913607" indent="-456407" algn="l" defTabSz="913607" rtl="0" eaLnBrk="0" fontAlgn="base" hangingPunct="0">
      <a:spcBef>
        <a:spcPct val="0"/>
      </a:spcBef>
      <a:spcAft>
        <a:spcPct val="0"/>
      </a:spcAft>
      <a:defRPr sz="1800" kern="1200">
        <a:solidFill>
          <a:schemeClr val="tx1"/>
        </a:solidFill>
        <a:latin typeface="Lato Light" charset="0"/>
        <a:ea typeface="ＭＳ Ｐゴシック" charset="-128"/>
        <a:cs typeface="+mn-cs"/>
      </a:defRPr>
    </a:lvl3pPr>
    <a:lvl4pPr marL="1370807" indent="-685007" algn="l" defTabSz="913607" rtl="0" eaLnBrk="0" fontAlgn="base" hangingPunct="0">
      <a:spcBef>
        <a:spcPct val="0"/>
      </a:spcBef>
      <a:spcAft>
        <a:spcPct val="0"/>
      </a:spcAft>
      <a:defRPr sz="1800" kern="1200">
        <a:solidFill>
          <a:schemeClr val="tx1"/>
        </a:solidFill>
        <a:latin typeface="Lato Light" charset="0"/>
        <a:ea typeface="ＭＳ Ｐゴシック" charset="-128"/>
        <a:cs typeface="+mn-cs"/>
      </a:defRPr>
    </a:lvl4pPr>
    <a:lvl5pPr marL="1828007" indent="-913607" algn="l" defTabSz="913607" rtl="0" eaLnBrk="0" fontAlgn="base" hangingPunct="0">
      <a:spcBef>
        <a:spcPct val="0"/>
      </a:spcBef>
      <a:spcAft>
        <a:spcPct val="0"/>
      </a:spcAft>
      <a:defRPr sz="1800" kern="1200">
        <a:solidFill>
          <a:schemeClr val="tx1"/>
        </a:solidFill>
        <a:latin typeface="Lato Light" charset="0"/>
        <a:ea typeface="ＭＳ Ｐゴシック" charset="-128"/>
        <a:cs typeface="+mn-cs"/>
      </a:defRPr>
    </a:lvl5pPr>
    <a:lvl6pPr marL="1143000" algn="l" defTabSz="457200" rtl="0" eaLnBrk="1" latinLnBrk="0" hangingPunct="1">
      <a:defRPr sz="1800" kern="1200">
        <a:solidFill>
          <a:schemeClr val="tx1"/>
        </a:solidFill>
        <a:latin typeface="Lato Light" charset="0"/>
        <a:ea typeface="ＭＳ Ｐゴシック" charset="-128"/>
        <a:cs typeface="+mn-cs"/>
      </a:defRPr>
    </a:lvl6pPr>
    <a:lvl7pPr marL="1371600" algn="l" defTabSz="457200" rtl="0" eaLnBrk="1" latinLnBrk="0" hangingPunct="1">
      <a:defRPr sz="1800" kern="1200">
        <a:solidFill>
          <a:schemeClr val="tx1"/>
        </a:solidFill>
        <a:latin typeface="Lato Light" charset="0"/>
        <a:ea typeface="ＭＳ Ｐゴシック" charset="-128"/>
        <a:cs typeface="+mn-cs"/>
      </a:defRPr>
    </a:lvl7pPr>
    <a:lvl8pPr marL="1600200" algn="l" defTabSz="457200" rtl="0" eaLnBrk="1" latinLnBrk="0" hangingPunct="1">
      <a:defRPr sz="1800" kern="1200">
        <a:solidFill>
          <a:schemeClr val="tx1"/>
        </a:solidFill>
        <a:latin typeface="Lato Light" charset="0"/>
        <a:ea typeface="ＭＳ Ｐゴシック" charset="-128"/>
        <a:cs typeface="+mn-cs"/>
      </a:defRPr>
    </a:lvl8pPr>
    <a:lvl9pPr marL="1828800" algn="l" defTabSz="457200" rtl="0" eaLnBrk="1" latinLnBrk="0" hangingPunct="1">
      <a:defRPr sz="1800" kern="1200">
        <a:solidFill>
          <a:schemeClr val="tx1"/>
        </a:solidFill>
        <a:latin typeface="Lato Light" charset="0"/>
        <a:ea typeface="ＭＳ Ｐゴシック" charset="-128"/>
        <a:cs typeface="+mn-cs"/>
      </a:defRPr>
    </a:lvl9pPr>
  </p:defaultTextStyle>
  <p:extLst>
    <p:ext uri="{521415D9-36F7-43E2-AB2F-B90AF26B5E84}">
      <p14:sectionLst xmlns:p14="http://schemas.microsoft.com/office/powerpoint/2010/main">
        <p14:section name="Default Section" id="{13D830E2-7901-CA4D-80C9-1548D4D55770}">
          <p14:sldIdLst>
            <p14:sldId id="263"/>
          </p14:sldIdLst>
        </p14:section>
        <p14:section name="Introduction" id="{4733E7F7-3874-1D4B-809C-C75BBBA56CD3}">
          <p14:sldIdLst>
            <p14:sldId id="267"/>
            <p14:sldId id="268"/>
          </p14:sldIdLst>
        </p14:section>
        <p14:section name="1st Customer" id="{A1611242-C35D-5544-B9B4-590F6471B8ED}">
          <p14:sldIdLst>
            <p14:sldId id="271"/>
            <p14:sldId id="272"/>
            <p14:sldId id="269"/>
            <p14:sldId id="277"/>
          </p14:sldIdLst>
        </p14:section>
        <p14:section name="2nd Customer" id="{8F18E497-AEDD-2746-A482-6A9D06F35EA0}">
          <p14:sldIdLst>
            <p14:sldId id="261"/>
            <p14:sldId id="273"/>
            <p14:sldId id="274"/>
            <p14:sldId id="278"/>
          </p14:sldIdLst>
        </p14:section>
        <p14:section name="3rd Customer" id="{B87C0E1B-AAF7-824F-9180-E77C014CB8D6}">
          <p14:sldIdLst>
            <p14:sldId id="262"/>
            <p14:sldId id="275"/>
            <p14:sldId id="276"/>
            <p14:sldId id="279"/>
          </p14:sldIdLst>
        </p14:section>
        <p14:section name="Closing" id="{B6CF33D7-0CB1-E243-8274-C3BBE9C4FA74}">
          <p14:sldIdLst>
            <p14:sldId id="280"/>
          </p14:sldIdLst>
        </p14:section>
      </p14:sectionLst>
    </p:ext>
    <p:ext uri="{EFAFB233-063F-42B5-8137-9DF3F51BA10A}">
      <p15:sldGuideLst xmlns:p15="http://schemas.microsoft.com/office/powerpoint/2012/main">
        <p15:guide id="1" orient="horz" pos="4068">
          <p15:clr>
            <a:srgbClr val="A4A3A4"/>
          </p15:clr>
        </p15:guide>
        <p15:guide id="2" orient="horz" pos="1356">
          <p15:clr>
            <a:srgbClr val="A4A3A4"/>
          </p15:clr>
        </p15:guide>
        <p15:guide id="3" pos="7115">
          <p15:clr>
            <a:srgbClr val="A4A3A4"/>
          </p15:clr>
        </p15:guide>
        <p15:guide id="4" pos="479">
          <p15:clr>
            <a:srgbClr val="A4A3A4"/>
          </p15:clr>
        </p15:guide>
        <p15:guide id="5" pos="60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5"/>
    <p:restoredTop sz="78075"/>
  </p:normalViewPr>
  <p:slideViewPr>
    <p:cSldViewPr snapToGrid="0" snapToObjects="1">
      <p:cViewPr varScale="1">
        <p:scale>
          <a:sx n="73" d="100"/>
          <a:sy n="73" d="100"/>
        </p:scale>
        <p:origin x="1496" y="192"/>
      </p:cViewPr>
      <p:guideLst>
        <p:guide orient="horz" pos="4068"/>
        <p:guide orient="horz" pos="1356"/>
        <p:guide pos="7115"/>
        <p:guide pos="479"/>
        <p:guide pos="607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1" i="0" baseline="0" dirty="0">
                <a:solidFill>
                  <a:schemeClr val="tx1"/>
                </a:solidFill>
              </a:rPr>
              <a:t>Chart Title</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148-C749-9A3B-5BB21D52661C}"/>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148-C749-9A3B-5BB21D52661C}"/>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148-C749-9A3B-5BB21D52661C}"/>
            </c:ext>
          </c:extLst>
        </c:ser>
        <c:dLbls>
          <c:showLegendKey val="0"/>
          <c:showVal val="0"/>
          <c:showCatName val="0"/>
          <c:showSerName val="0"/>
          <c:showPercent val="0"/>
          <c:showBubbleSize val="0"/>
        </c:dLbls>
        <c:gapWidth val="219"/>
        <c:overlap val="-27"/>
        <c:axId val="1776873440"/>
        <c:axId val="1963718288"/>
      </c:barChart>
      <c:catAx>
        <c:axId val="17768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63718288"/>
        <c:crosses val="autoZero"/>
        <c:auto val="1"/>
        <c:lblAlgn val="ctr"/>
        <c:lblOffset val="100"/>
        <c:noMultiLvlLbl val="0"/>
      </c:catAx>
      <c:valAx>
        <c:axId val="196371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68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i="0" baseline="0" dirty="0">
                <a:solidFill>
                  <a:schemeClr val="tx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FD72-C749-9528-6C484A7B0450}"/>
              </c:ext>
            </c:extLst>
          </c:dPt>
          <c:dPt>
            <c:idx val="1"/>
            <c:bubble3D val="0"/>
            <c:spPr>
              <a:solidFill>
                <a:schemeClr val="accent3"/>
              </a:solidFill>
              <a:ln>
                <a:noFill/>
              </a:ln>
              <a:effectLst/>
            </c:spPr>
            <c:extLst>
              <c:ext xmlns:c16="http://schemas.microsoft.com/office/drawing/2014/chart" uri="{C3380CC4-5D6E-409C-BE32-E72D297353CC}">
                <c16:uniqueId val="{00000003-FD72-C749-9528-6C484A7B0450}"/>
              </c:ext>
            </c:extLst>
          </c:dPt>
          <c:dPt>
            <c:idx val="2"/>
            <c:bubble3D val="0"/>
            <c:spPr>
              <a:solidFill>
                <a:schemeClr val="accent5"/>
              </a:solidFill>
              <a:ln>
                <a:noFill/>
              </a:ln>
              <a:effectLst/>
            </c:spPr>
            <c:extLst>
              <c:ext xmlns:c16="http://schemas.microsoft.com/office/drawing/2014/chart" uri="{C3380CC4-5D6E-409C-BE32-E72D297353CC}">
                <c16:uniqueId val="{00000005-FD72-C749-9528-6C484A7B0450}"/>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7-FD72-C749-9528-6C484A7B045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FD72-C749-9528-6C484A7B0450}"/>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A-FD72-C749-9528-6C484A7B0450}"/>
              </c:ext>
            </c:extLst>
          </c:dPt>
          <c:dPt>
            <c:idx val="1"/>
            <c:bubble3D val="0"/>
            <c:spPr>
              <a:solidFill>
                <a:schemeClr val="accent3"/>
              </a:solidFill>
              <a:ln>
                <a:noFill/>
              </a:ln>
              <a:effectLst/>
            </c:spPr>
            <c:extLst>
              <c:ext xmlns:c16="http://schemas.microsoft.com/office/drawing/2014/chart" uri="{C3380CC4-5D6E-409C-BE32-E72D297353CC}">
                <c16:uniqueId val="{0000000C-FD72-C749-9528-6C484A7B0450}"/>
              </c:ext>
            </c:extLst>
          </c:dPt>
          <c:dPt>
            <c:idx val="2"/>
            <c:bubble3D val="0"/>
            <c:spPr>
              <a:solidFill>
                <a:schemeClr val="accent5"/>
              </a:solidFill>
              <a:ln>
                <a:noFill/>
              </a:ln>
              <a:effectLst/>
            </c:spPr>
            <c:extLst>
              <c:ext xmlns:c16="http://schemas.microsoft.com/office/drawing/2014/chart" uri="{C3380CC4-5D6E-409C-BE32-E72D297353CC}">
                <c16:uniqueId val="{0000000E-FD72-C749-9528-6C484A7B0450}"/>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0-FD72-C749-9528-6C484A7B0450}"/>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FD72-C749-9528-6C484A7B0450}"/>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3-FD72-C749-9528-6C484A7B0450}"/>
              </c:ext>
            </c:extLst>
          </c:dPt>
          <c:dPt>
            <c:idx val="1"/>
            <c:bubble3D val="0"/>
            <c:spPr>
              <a:solidFill>
                <a:schemeClr val="accent3"/>
              </a:solidFill>
              <a:ln>
                <a:noFill/>
              </a:ln>
              <a:effectLst/>
            </c:spPr>
            <c:extLst>
              <c:ext xmlns:c16="http://schemas.microsoft.com/office/drawing/2014/chart" uri="{C3380CC4-5D6E-409C-BE32-E72D297353CC}">
                <c16:uniqueId val="{00000015-FD72-C749-9528-6C484A7B0450}"/>
              </c:ext>
            </c:extLst>
          </c:dPt>
          <c:dPt>
            <c:idx val="2"/>
            <c:bubble3D val="0"/>
            <c:spPr>
              <a:solidFill>
                <a:schemeClr val="accent5"/>
              </a:solidFill>
              <a:ln>
                <a:noFill/>
              </a:ln>
              <a:effectLst/>
            </c:spPr>
            <c:extLst>
              <c:ext xmlns:c16="http://schemas.microsoft.com/office/drawing/2014/chart" uri="{C3380CC4-5D6E-409C-BE32-E72D297353CC}">
                <c16:uniqueId val="{00000017-FD72-C749-9528-6C484A7B0450}"/>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9-FD72-C749-9528-6C484A7B0450}"/>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FD72-C749-9528-6C484A7B045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1B144EF-C060-0D4A-BC29-66DDA96AFA5E}" type="datetimeFigureOut">
              <a:rPr lang="en-US" smtClean="0"/>
              <a:t>9/11/18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7DCFCBA-7BE4-5B4B-9ACC-44EF9AE0C7F3}" type="slidenum">
              <a:rPr lang="en-US" smtClean="0"/>
              <a:t>‹#›</a:t>
            </a:fld>
            <a:endParaRPr lang="en-US"/>
          </a:p>
        </p:txBody>
      </p:sp>
    </p:spTree>
    <p:extLst>
      <p:ext uri="{BB962C8B-B14F-4D97-AF65-F5344CB8AC3E}">
        <p14:creationId xmlns:p14="http://schemas.microsoft.com/office/powerpoint/2010/main" val="26981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FCBA-7BE4-5B4B-9ACC-44EF9AE0C7F3}" type="slidenum">
              <a:rPr lang="en-US" smtClean="0"/>
              <a:t>1</a:t>
            </a:fld>
            <a:endParaRPr lang="en-US"/>
          </a:p>
        </p:txBody>
      </p:sp>
    </p:spTree>
    <p:extLst>
      <p:ext uri="{BB962C8B-B14F-4D97-AF65-F5344CB8AC3E}">
        <p14:creationId xmlns:p14="http://schemas.microsoft.com/office/powerpoint/2010/main" val="73044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&amp; business continuity. Mirror the data, tables, container images, and streams to the DR location. If needed, enable read/write on the data volumes, and start the containers. Need more compute power? Add more </a:t>
            </a:r>
            <a:r>
              <a:rPr lang="en-US" dirty="0" err="1"/>
              <a:t>kubernetes</a:t>
            </a:r>
            <a:r>
              <a:rPr lang="en-US" dirty="0"/>
              <a:t> nodes, but keeping the same data platform. Is this as performant as the primary cluster? Not initially, but can be built up quickly to meet the load.</a:t>
            </a:r>
          </a:p>
          <a:p>
            <a:endParaRPr lang="en-US" dirty="0"/>
          </a:p>
          <a:p>
            <a:r>
              <a:rPr lang="en-US" dirty="0"/>
              <a:t>Complexity reduced: All of the feature set described are built in. No additional products or applications are needed to construct this.</a:t>
            </a:r>
          </a:p>
          <a:p>
            <a:endParaRPr lang="en-US" dirty="0"/>
          </a:p>
          <a:p>
            <a:r>
              <a:rPr lang="en-US" b="1" dirty="0"/>
              <a:t>And everything is audited: files, images, tables, streams. Everything can have an auditable trail.</a:t>
            </a:r>
          </a:p>
        </p:txBody>
      </p:sp>
      <p:sp>
        <p:nvSpPr>
          <p:cNvPr id="4" name="Slide Number Placeholder 3"/>
          <p:cNvSpPr>
            <a:spLocks noGrp="1"/>
          </p:cNvSpPr>
          <p:nvPr>
            <p:ph type="sldNum" sz="quarter" idx="10"/>
          </p:nvPr>
        </p:nvSpPr>
        <p:spPr/>
        <p:txBody>
          <a:bodyPr/>
          <a:lstStyle/>
          <a:p>
            <a:fld id="{753E8932-7A25-5240-B9BA-D3C5466B7FBD}" type="slidenum">
              <a:rPr lang="en-US" smtClean="0"/>
              <a:t>14</a:t>
            </a:fld>
            <a:endParaRPr lang="en-US"/>
          </a:p>
        </p:txBody>
      </p:sp>
    </p:spTree>
    <p:extLst>
      <p:ext uri="{BB962C8B-B14F-4D97-AF65-F5344CB8AC3E}">
        <p14:creationId xmlns:p14="http://schemas.microsoft.com/office/powerpoint/2010/main" val="269160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data centers</a:t>
            </a:r>
          </a:p>
          <a:p>
            <a:r>
              <a:rPr lang="en-US" dirty="0"/>
              <a:t>Two sets of </a:t>
            </a:r>
            <a:r>
              <a:rPr lang="en-US" dirty="0" err="1"/>
              <a:t>microservices</a:t>
            </a:r>
            <a:r>
              <a:rPr lang="en-US" dirty="0"/>
              <a:t> and containers</a:t>
            </a:r>
          </a:p>
          <a:p>
            <a:r>
              <a:rPr lang="en-US" dirty="0"/>
              <a:t>Shared storage for the </a:t>
            </a:r>
            <a:r>
              <a:rPr lang="en-US" dirty="0" err="1"/>
              <a:t>Docker</a:t>
            </a:r>
            <a:r>
              <a:rPr lang="en-US" dirty="0"/>
              <a:t> hosts,</a:t>
            </a:r>
            <a:r>
              <a:rPr lang="en-US" baseline="0" dirty="0"/>
              <a:t> streams replicated from DC1 to DC2 (files as well)</a:t>
            </a:r>
          </a:p>
          <a:p>
            <a:endParaRPr lang="en-US" baseline="0" dirty="0"/>
          </a:p>
          <a:p>
            <a:r>
              <a:rPr lang="en-US" baseline="0" dirty="0"/>
              <a:t>All state shared between the data centers, so a fail in either one doesn’t affect the data</a:t>
            </a:r>
          </a:p>
          <a:p>
            <a:endParaRPr lang="en-US" baseline="0" dirty="0"/>
          </a:p>
          <a:p>
            <a:r>
              <a:rPr lang="en-US" baseline="0" dirty="0"/>
              <a:t>Fail over is automatic and seamless. Recovery is fast due to </a:t>
            </a:r>
            <a:r>
              <a:rPr lang="en-US" baseline="0" dirty="0" err="1"/>
              <a:t>MapR</a:t>
            </a:r>
            <a:r>
              <a:rPr lang="en-US" baseline="0" dirty="0"/>
              <a:t> replication and mirroring</a:t>
            </a:r>
          </a:p>
          <a:p>
            <a:endParaRPr lang="en-US" dirty="0"/>
          </a:p>
        </p:txBody>
      </p:sp>
      <p:sp>
        <p:nvSpPr>
          <p:cNvPr id="4" name="Slide Number Placeholder 3"/>
          <p:cNvSpPr>
            <a:spLocks noGrp="1"/>
          </p:cNvSpPr>
          <p:nvPr>
            <p:ph type="sldNum" sz="quarter" idx="10"/>
          </p:nvPr>
        </p:nvSpPr>
        <p:spPr/>
        <p:txBody>
          <a:bodyPr/>
          <a:lstStyle/>
          <a:p>
            <a:fld id="{753E8932-7A25-5240-B9BA-D3C5466B7FBD}" type="slidenum">
              <a:rPr lang="en-US" smtClean="0"/>
              <a:t>4</a:t>
            </a:fld>
            <a:endParaRPr lang="en-US"/>
          </a:p>
        </p:txBody>
      </p:sp>
    </p:spTree>
    <p:extLst>
      <p:ext uri="{BB962C8B-B14F-4D97-AF65-F5344CB8AC3E}">
        <p14:creationId xmlns:p14="http://schemas.microsoft.com/office/powerpoint/2010/main" val="31774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data centers</a:t>
            </a:r>
          </a:p>
          <a:p>
            <a:r>
              <a:rPr lang="en-US" dirty="0"/>
              <a:t>Two sets of </a:t>
            </a:r>
            <a:r>
              <a:rPr lang="en-US" dirty="0" err="1"/>
              <a:t>microservices</a:t>
            </a:r>
            <a:r>
              <a:rPr lang="en-US" dirty="0"/>
              <a:t> and containers</a:t>
            </a:r>
          </a:p>
          <a:p>
            <a:r>
              <a:rPr lang="en-US" dirty="0"/>
              <a:t>Shared storage for the </a:t>
            </a:r>
            <a:r>
              <a:rPr lang="en-US" dirty="0" err="1"/>
              <a:t>Docker</a:t>
            </a:r>
            <a:r>
              <a:rPr lang="en-US" dirty="0"/>
              <a:t> hosts,</a:t>
            </a:r>
            <a:r>
              <a:rPr lang="en-US" baseline="0" dirty="0"/>
              <a:t> streams replicated from DC1 to DC2 (files as well)</a:t>
            </a:r>
          </a:p>
          <a:p>
            <a:endParaRPr lang="en-US" baseline="0" dirty="0"/>
          </a:p>
          <a:p>
            <a:r>
              <a:rPr lang="en-US" baseline="0" dirty="0"/>
              <a:t>All state shared between the data centers, so a fail in either one doesn’t affect the data</a:t>
            </a:r>
          </a:p>
          <a:p>
            <a:endParaRPr lang="en-US" baseline="0" dirty="0"/>
          </a:p>
          <a:p>
            <a:r>
              <a:rPr lang="en-US" baseline="0" dirty="0"/>
              <a:t>Fail over is automatic and seamless. Recovery is fast due to </a:t>
            </a:r>
            <a:r>
              <a:rPr lang="en-US" baseline="0" dirty="0" err="1"/>
              <a:t>MapR</a:t>
            </a:r>
            <a:r>
              <a:rPr lang="en-US" baseline="0" dirty="0"/>
              <a:t> replication and mirroring</a:t>
            </a:r>
          </a:p>
          <a:p>
            <a:endParaRPr lang="en-US" dirty="0"/>
          </a:p>
        </p:txBody>
      </p:sp>
      <p:sp>
        <p:nvSpPr>
          <p:cNvPr id="4" name="Slide Number Placeholder 3"/>
          <p:cNvSpPr>
            <a:spLocks noGrp="1"/>
          </p:cNvSpPr>
          <p:nvPr>
            <p:ph type="sldNum" sz="quarter" idx="10"/>
          </p:nvPr>
        </p:nvSpPr>
        <p:spPr/>
        <p:txBody>
          <a:bodyPr/>
          <a:lstStyle/>
          <a:p>
            <a:fld id="{753E8932-7A25-5240-B9BA-D3C5466B7FBD}" type="slidenum">
              <a:rPr lang="en-US" smtClean="0"/>
              <a:t>5</a:t>
            </a:fld>
            <a:endParaRPr lang="en-US"/>
          </a:p>
        </p:txBody>
      </p:sp>
    </p:spTree>
    <p:extLst>
      <p:ext uri="{BB962C8B-B14F-4D97-AF65-F5344CB8AC3E}">
        <p14:creationId xmlns:p14="http://schemas.microsoft.com/office/powerpoint/2010/main" val="140309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data centers</a:t>
            </a:r>
          </a:p>
          <a:p>
            <a:r>
              <a:rPr lang="en-US" dirty="0"/>
              <a:t>Two sets of </a:t>
            </a:r>
            <a:r>
              <a:rPr lang="en-US" dirty="0" err="1"/>
              <a:t>microservices</a:t>
            </a:r>
            <a:r>
              <a:rPr lang="en-US" dirty="0"/>
              <a:t> and containers</a:t>
            </a:r>
          </a:p>
          <a:p>
            <a:r>
              <a:rPr lang="en-US" dirty="0"/>
              <a:t>Shared storage for the </a:t>
            </a:r>
            <a:r>
              <a:rPr lang="en-US" dirty="0" err="1"/>
              <a:t>Docker</a:t>
            </a:r>
            <a:r>
              <a:rPr lang="en-US" dirty="0"/>
              <a:t> hosts,</a:t>
            </a:r>
            <a:r>
              <a:rPr lang="en-US" baseline="0" dirty="0"/>
              <a:t> streams replicated from DC1 to DC2 (files as well)</a:t>
            </a:r>
          </a:p>
          <a:p>
            <a:endParaRPr lang="en-US" baseline="0" dirty="0"/>
          </a:p>
          <a:p>
            <a:r>
              <a:rPr lang="en-US" baseline="0" dirty="0"/>
              <a:t>All state shared between the data centers, so a fail in either one doesn’t affect the data</a:t>
            </a:r>
          </a:p>
          <a:p>
            <a:endParaRPr lang="en-US" baseline="0" dirty="0"/>
          </a:p>
          <a:p>
            <a:r>
              <a:rPr lang="en-US" baseline="0" dirty="0"/>
              <a:t>Fail over is automatic and seamless. Recovery is fast due to </a:t>
            </a:r>
            <a:r>
              <a:rPr lang="en-US" baseline="0" dirty="0" err="1"/>
              <a:t>MapR</a:t>
            </a:r>
            <a:r>
              <a:rPr lang="en-US" baseline="0" dirty="0"/>
              <a:t> replication and mirroring</a:t>
            </a:r>
          </a:p>
          <a:p>
            <a:endParaRPr lang="en-US" dirty="0"/>
          </a:p>
        </p:txBody>
      </p:sp>
      <p:sp>
        <p:nvSpPr>
          <p:cNvPr id="4" name="Slide Number Placeholder 3"/>
          <p:cNvSpPr>
            <a:spLocks noGrp="1"/>
          </p:cNvSpPr>
          <p:nvPr>
            <p:ph type="sldNum" sz="quarter" idx="10"/>
          </p:nvPr>
        </p:nvSpPr>
        <p:spPr/>
        <p:txBody>
          <a:bodyPr/>
          <a:lstStyle/>
          <a:p>
            <a:fld id="{753E8932-7A25-5240-B9BA-D3C5466B7FBD}" type="slidenum">
              <a:rPr lang="en-US" smtClean="0"/>
              <a:t>6</a:t>
            </a:fld>
            <a:endParaRPr lang="en-US"/>
          </a:p>
        </p:txBody>
      </p:sp>
    </p:spTree>
    <p:extLst>
      <p:ext uri="{BB962C8B-B14F-4D97-AF65-F5344CB8AC3E}">
        <p14:creationId xmlns:p14="http://schemas.microsoft.com/office/powerpoint/2010/main" val="23550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 move data, table, streams, AND workloads between on-premise and the cloud without changing the infrastructure.</a:t>
            </a:r>
          </a:p>
          <a:p>
            <a:endParaRPr lang="en-US" dirty="0"/>
          </a:p>
          <a:p>
            <a:r>
              <a:rPr lang="en-US" dirty="0"/>
              <a:t>When the requirements changes, the data platform doesn’t change.</a:t>
            </a:r>
          </a:p>
          <a:p>
            <a:endParaRPr lang="en-US" dirty="0"/>
          </a:p>
          <a:p>
            <a:r>
              <a:rPr lang="en-US" dirty="0"/>
              <a:t>Is Google cheaper this month? Yes? Then spin up </a:t>
            </a:r>
            <a:r>
              <a:rPr lang="en-US" dirty="0" err="1"/>
              <a:t>MapR</a:t>
            </a:r>
            <a:r>
              <a:rPr lang="en-US" dirty="0"/>
              <a:t> + Kubernetes in GCP and mirror/replicate the data and container images. Change over to GCP, shut down the other one.</a:t>
            </a:r>
          </a:p>
        </p:txBody>
      </p:sp>
      <p:sp>
        <p:nvSpPr>
          <p:cNvPr id="4" name="Slide Number Placeholder 3"/>
          <p:cNvSpPr>
            <a:spLocks noGrp="1"/>
          </p:cNvSpPr>
          <p:nvPr>
            <p:ph type="sldNum" sz="quarter" idx="10"/>
          </p:nvPr>
        </p:nvSpPr>
        <p:spPr/>
        <p:txBody>
          <a:bodyPr/>
          <a:lstStyle/>
          <a:p>
            <a:fld id="{753E8932-7A25-5240-B9BA-D3C5466B7FBD}" type="slidenum">
              <a:rPr lang="en-US" smtClean="0"/>
              <a:t>8</a:t>
            </a:fld>
            <a:endParaRPr lang="en-US"/>
          </a:p>
        </p:txBody>
      </p:sp>
    </p:spTree>
    <p:extLst>
      <p:ext uri="{BB962C8B-B14F-4D97-AF65-F5344CB8AC3E}">
        <p14:creationId xmlns:p14="http://schemas.microsoft.com/office/powerpoint/2010/main" val="169167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 move data, table, streams, AND workloads between on-premise and the cloud without changing the infrastructure.</a:t>
            </a:r>
          </a:p>
          <a:p>
            <a:endParaRPr lang="en-US" dirty="0"/>
          </a:p>
          <a:p>
            <a:r>
              <a:rPr lang="en-US" dirty="0"/>
              <a:t>When the requirements changes, the data platform doesn’t change.</a:t>
            </a:r>
          </a:p>
          <a:p>
            <a:endParaRPr lang="en-US" dirty="0"/>
          </a:p>
          <a:p>
            <a:r>
              <a:rPr lang="en-US" dirty="0"/>
              <a:t>Is Google cheaper this month? Yes? Then spin up </a:t>
            </a:r>
            <a:r>
              <a:rPr lang="en-US" dirty="0" err="1"/>
              <a:t>MapR</a:t>
            </a:r>
            <a:r>
              <a:rPr lang="en-US" dirty="0"/>
              <a:t> + Kubernetes in GCP and mirror/replicate the data and container images. Change over to GCP, shut down the other one.</a:t>
            </a:r>
          </a:p>
        </p:txBody>
      </p:sp>
      <p:sp>
        <p:nvSpPr>
          <p:cNvPr id="4" name="Slide Number Placeholder 3"/>
          <p:cNvSpPr>
            <a:spLocks noGrp="1"/>
          </p:cNvSpPr>
          <p:nvPr>
            <p:ph type="sldNum" sz="quarter" idx="10"/>
          </p:nvPr>
        </p:nvSpPr>
        <p:spPr/>
        <p:txBody>
          <a:bodyPr/>
          <a:lstStyle/>
          <a:p>
            <a:fld id="{753E8932-7A25-5240-B9BA-D3C5466B7FBD}" type="slidenum">
              <a:rPr lang="en-US" smtClean="0"/>
              <a:t>9</a:t>
            </a:fld>
            <a:endParaRPr lang="en-US"/>
          </a:p>
        </p:txBody>
      </p:sp>
    </p:spTree>
    <p:extLst>
      <p:ext uri="{BB962C8B-B14F-4D97-AF65-F5344CB8AC3E}">
        <p14:creationId xmlns:p14="http://schemas.microsoft.com/office/powerpoint/2010/main" val="253451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 move data, table, streams, AND workloads between on-premise and the cloud without changing the infrastructure.</a:t>
            </a:r>
          </a:p>
          <a:p>
            <a:endParaRPr lang="en-US" dirty="0"/>
          </a:p>
          <a:p>
            <a:r>
              <a:rPr lang="en-US" dirty="0"/>
              <a:t>When the requirements changes, the data platform doesn’t change.</a:t>
            </a:r>
          </a:p>
          <a:p>
            <a:endParaRPr lang="en-US" dirty="0"/>
          </a:p>
          <a:p>
            <a:r>
              <a:rPr lang="en-US" dirty="0"/>
              <a:t>Is Google cheaper this month? Yes? Then spin up </a:t>
            </a:r>
            <a:r>
              <a:rPr lang="en-US" dirty="0" err="1"/>
              <a:t>MapR</a:t>
            </a:r>
            <a:r>
              <a:rPr lang="en-US" dirty="0"/>
              <a:t> + Kubernetes in GCP and mirror/replicate the data and container images. Change over to GCP, shut down the other one.</a:t>
            </a:r>
          </a:p>
        </p:txBody>
      </p:sp>
      <p:sp>
        <p:nvSpPr>
          <p:cNvPr id="4" name="Slide Number Placeholder 3"/>
          <p:cNvSpPr>
            <a:spLocks noGrp="1"/>
          </p:cNvSpPr>
          <p:nvPr>
            <p:ph type="sldNum" sz="quarter" idx="10"/>
          </p:nvPr>
        </p:nvSpPr>
        <p:spPr/>
        <p:txBody>
          <a:bodyPr/>
          <a:lstStyle/>
          <a:p>
            <a:fld id="{753E8932-7A25-5240-B9BA-D3C5466B7FBD}" type="slidenum">
              <a:rPr lang="en-US" smtClean="0"/>
              <a:t>10</a:t>
            </a:fld>
            <a:endParaRPr lang="en-US"/>
          </a:p>
        </p:txBody>
      </p:sp>
    </p:spTree>
    <p:extLst>
      <p:ext uri="{BB962C8B-B14F-4D97-AF65-F5344CB8AC3E}">
        <p14:creationId xmlns:p14="http://schemas.microsoft.com/office/powerpoint/2010/main" val="26701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&amp; business continuity. Mirror the data, tables, container images, and streams to the DR location. If needed, enable read/write on the data volumes, and start the containers. Need more compute power? Add more </a:t>
            </a:r>
            <a:r>
              <a:rPr lang="en-US" dirty="0" err="1"/>
              <a:t>kubernetes</a:t>
            </a:r>
            <a:r>
              <a:rPr lang="en-US" dirty="0"/>
              <a:t> nodes, but keeping the same data platform. Is this as performant as the primary cluster? Not initially, but can be built up quickly to meet the load.</a:t>
            </a:r>
          </a:p>
          <a:p>
            <a:endParaRPr lang="en-US" dirty="0"/>
          </a:p>
          <a:p>
            <a:r>
              <a:rPr lang="en-US" dirty="0"/>
              <a:t>Complexity reduced: All of the feature set described are built in. No additional products or applications are needed to construct this.</a:t>
            </a:r>
          </a:p>
          <a:p>
            <a:endParaRPr lang="en-US" dirty="0"/>
          </a:p>
          <a:p>
            <a:r>
              <a:rPr lang="en-US" b="1" dirty="0"/>
              <a:t>And everything is audited: files, images, tables, streams. Everything can have an auditable trail.</a:t>
            </a:r>
          </a:p>
        </p:txBody>
      </p:sp>
      <p:sp>
        <p:nvSpPr>
          <p:cNvPr id="4" name="Slide Number Placeholder 3"/>
          <p:cNvSpPr>
            <a:spLocks noGrp="1"/>
          </p:cNvSpPr>
          <p:nvPr>
            <p:ph type="sldNum" sz="quarter" idx="10"/>
          </p:nvPr>
        </p:nvSpPr>
        <p:spPr/>
        <p:txBody>
          <a:bodyPr/>
          <a:lstStyle/>
          <a:p>
            <a:fld id="{753E8932-7A25-5240-B9BA-D3C5466B7FBD}" type="slidenum">
              <a:rPr lang="en-US" smtClean="0"/>
              <a:t>12</a:t>
            </a:fld>
            <a:endParaRPr lang="en-US"/>
          </a:p>
        </p:txBody>
      </p:sp>
    </p:spTree>
    <p:extLst>
      <p:ext uri="{BB962C8B-B14F-4D97-AF65-F5344CB8AC3E}">
        <p14:creationId xmlns:p14="http://schemas.microsoft.com/office/powerpoint/2010/main" val="153363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&amp; business continuity. Mirror the data, tables, container images, and streams to the DR location. If needed, enable read/write on the data volumes, and start the containers. Need more compute power? Add more </a:t>
            </a:r>
            <a:r>
              <a:rPr lang="en-US" dirty="0" err="1"/>
              <a:t>kubernetes</a:t>
            </a:r>
            <a:r>
              <a:rPr lang="en-US" dirty="0"/>
              <a:t> nodes, but keeping the same data platform. Is this as performant as the primary cluster? Not initially, but can be built up quickly to meet the load.</a:t>
            </a:r>
          </a:p>
          <a:p>
            <a:endParaRPr lang="en-US" dirty="0"/>
          </a:p>
          <a:p>
            <a:r>
              <a:rPr lang="en-US" dirty="0"/>
              <a:t>Complexity reduced: All of the feature set described are built in. No additional products or applications are needed to construct this.</a:t>
            </a:r>
          </a:p>
          <a:p>
            <a:endParaRPr lang="en-US" dirty="0"/>
          </a:p>
          <a:p>
            <a:r>
              <a:rPr lang="en-US" b="1" dirty="0"/>
              <a:t>And everything is audited: files, images, tables, streams. Everything can have an auditable trail.</a:t>
            </a:r>
          </a:p>
        </p:txBody>
      </p:sp>
      <p:sp>
        <p:nvSpPr>
          <p:cNvPr id="4" name="Slide Number Placeholder 3"/>
          <p:cNvSpPr>
            <a:spLocks noGrp="1"/>
          </p:cNvSpPr>
          <p:nvPr>
            <p:ph type="sldNum" sz="quarter" idx="10"/>
          </p:nvPr>
        </p:nvSpPr>
        <p:spPr/>
        <p:txBody>
          <a:bodyPr/>
          <a:lstStyle/>
          <a:p>
            <a:fld id="{753E8932-7A25-5240-B9BA-D3C5466B7FBD}" type="slidenum">
              <a:rPr lang="en-US" smtClean="0"/>
              <a:t>13</a:t>
            </a:fld>
            <a:endParaRPr lang="en-US"/>
          </a:p>
        </p:txBody>
      </p:sp>
    </p:spTree>
    <p:extLst>
      <p:ext uri="{BB962C8B-B14F-4D97-AF65-F5344CB8AC3E}">
        <p14:creationId xmlns:p14="http://schemas.microsoft.com/office/powerpoint/2010/main" val="128351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5569" y="1480820"/>
            <a:ext cx="11001444" cy="4724400"/>
          </a:xfrm>
        </p:spPr>
        <p:txBody>
          <a:bodyPr>
            <a:normAutofit/>
          </a:bodyPr>
          <a:lstStyle>
            <a:lvl1pPr marL="0" marR="0" indent="0" algn="l" defTabSz="914172" rtl="0" eaLnBrk="1" fontAlgn="auto" latinLnBrk="0" hangingPunct="1">
              <a:lnSpc>
                <a:spcPct val="90000"/>
              </a:lnSpc>
              <a:spcBef>
                <a:spcPts val="1000"/>
              </a:spcBef>
              <a:spcAft>
                <a:spcPts val="0"/>
              </a:spcAft>
              <a:buClrTx/>
              <a:buSzTx/>
              <a:buFontTx/>
              <a:buNone/>
              <a:tabLst/>
              <a:defRPr sz="2400" b="0" i="0" baseline="0"/>
            </a:lvl1pPr>
            <a:lvl2pPr marL="685629" marR="0" indent="-228543" algn="l" defTabSz="914172" rtl="0" eaLnBrk="1" fontAlgn="auto" latinLnBrk="0" hangingPunct="1">
              <a:lnSpc>
                <a:spcPct val="90000"/>
              </a:lnSpc>
              <a:spcBef>
                <a:spcPts val="500"/>
              </a:spcBef>
              <a:spcAft>
                <a:spcPts val="0"/>
              </a:spcAft>
              <a:buClrTx/>
              <a:buSzTx/>
              <a:buFont typeface="Arial"/>
              <a:buChar char="•"/>
              <a:tabLst/>
              <a:defRPr sz="2400" b="0"/>
            </a:lvl2pPr>
            <a:lvl3pPr marL="1142715" marR="0" indent="-228543" algn="l" defTabSz="914172" rtl="0" eaLnBrk="1" fontAlgn="auto" latinLnBrk="0" hangingPunct="1">
              <a:lnSpc>
                <a:spcPct val="90000"/>
              </a:lnSpc>
              <a:spcBef>
                <a:spcPts val="500"/>
              </a:spcBef>
              <a:spcAft>
                <a:spcPts val="0"/>
              </a:spcAft>
              <a:buClrTx/>
              <a:buSzTx/>
              <a:buFont typeface=".AppleSystemUIFont" charset="-120"/>
              <a:buChar char="–"/>
              <a:tabLst/>
              <a:defRPr sz="2400" b="0"/>
            </a:lvl3pPr>
            <a:lvl4pPr marL="1599800" marR="0" indent="-228543" algn="l" defTabSz="914172" rtl="0" eaLnBrk="1" fontAlgn="auto" latinLnBrk="0" hangingPunct="1">
              <a:lnSpc>
                <a:spcPct val="90000"/>
              </a:lnSpc>
              <a:spcBef>
                <a:spcPts val="500"/>
              </a:spcBef>
              <a:spcAft>
                <a:spcPts val="0"/>
              </a:spcAft>
              <a:buClrTx/>
              <a:buSzTx/>
              <a:buFont typeface="Wingdings" charset="2"/>
              <a:buChar char="§"/>
              <a:tabLst/>
              <a:defRPr sz="2400" b="0"/>
            </a:lvl4pPr>
            <a:lvl5pPr marL="2056886" marR="0" indent="-228543" algn="l" defTabSz="914172" rtl="0" eaLnBrk="1" fontAlgn="auto" latinLnBrk="0" hangingPunct="1">
              <a:lnSpc>
                <a:spcPct val="90000"/>
              </a:lnSpc>
              <a:spcBef>
                <a:spcPts val="500"/>
              </a:spcBef>
              <a:spcAft>
                <a:spcPts val="0"/>
              </a:spcAft>
              <a:buClrTx/>
              <a:buSzTx/>
              <a:buFont typeface="Arial"/>
              <a:buChar char="•"/>
              <a:tabLst/>
              <a:defRPr sz="24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cSld>
  <p:clrMapOvr>
    <a:masterClrMapping/>
  </p:clrMapOvr>
  <p:transition>
    <p:fade/>
  </p:transition>
  <p:extLst mod="1">
    <p:ext uri="{DCECCB84-F9BA-43D5-87BE-67443E8EF086}">
      <p15:sldGuideLst xmlns:p15="http://schemas.microsoft.com/office/powerpoint/2012/main">
        <p15:guide id="1" orient="horz" pos="168">
          <p15:clr>
            <a:srgbClr val="FBAE40"/>
          </p15:clr>
        </p15:guide>
        <p15:guide id="2" pos="191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Graphic">
    <p:spTree>
      <p:nvGrpSpPr>
        <p:cNvPr id="1" name=""/>
        <p:cNvGrpSpPr/>
        <p:nvPr/>
      </p:nvGrpSpPr>
      <p:grpSpPr>
        <a:xfrm>
          <a:off x="0" y="0"/>
          <a:ext cx="0" cy="0"/>
          <a:chOff x="0" y="0"/>
          <a:chExt cx="0" cy="0"/>
        </a:xfrm>
      </p:grpSpPr>
      <p:sp>
        <p:nvSpPr>
          <p:cNvPr id="8" name="Flowchart: Process 16"/>
          <p:cNvSpPr/>
          <p:nvPr/>
        </p:nvSpPr>
        <p:spPr>
          <a:xfrm>
            <a:off x="6150758"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9" name="Flowchart: Process 16"/>
          <p:cNvSpPr/>
          <p:nvPr/>
        </p:nvSpPr>
        <p:spPr>
          <a:xfrm>
            <a:off x="3276022"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10" name="Flowchart: Process 16"/>
          <p:cNvSpPr/>
          <p:nvPr/>
        </p:nvSpPr>
        <p:spPr>
          <a:xfrm>
            <a:off x="389353"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11" name="Shape 782"/>
          <p:cNvSpPr>
            <a:spLocks/>
          </p:cNvSpPr>
          <p:nvPr/>
        </p:nvSpPr>
        <p:spPr bwMode="auto">
          <a:xfrm>
            <a:off x="578245"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chemeClr val="accent1"/>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15" name="Flowchart: Process 16"/>
          <p:cNvSpPr/>
          <p:nvPr/>
        </p:nvSpPr>
        <p:spPr>
          <a:xfrm>
            <a:off x="9024661"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20" name="Flowchart: Process 16"/>
          <p:cNvSpPr/>
          <p:nvPr/>
        </p:nvSpPr>
        <p:spPr>
          <a:xfrm>
            <a:off x="6150758"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30" name="Flowchart: Process 16"/>
          <p:cNvSpPr/>
          <p:nvPr/>
        </p:nvSpPr>
        <p:spPr>
          <a:xfrm>
            <a:off x="3276022"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31" name="Flowchart: Process 16"/>
          <p:cNvSpPr/>
          <p:nvPr/>
        </p:nvSpPr>
        <p:spPr>
          <a:xfrm>
            <a:off x="389353"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32" name="Shape 782"/>
          <p:cNvSpPr>
            <a:spLocks/>
          </p:cNvSpPr>
          <p:nvPr/>
        </p:nvSpPr>
        <p:spPr bwMode="auto">
          <a:xfrm>
            <a:off x="578245"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chemeClr val="accent1"/>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33" name="Shape 782"/>
          <p:cNvSpPr>
            <a:spLocks/>
          </p:cNvSpPr>
          <p:nvPr/>
        </p:nvSpPr>
        <p:spPr bwMode="auto">
          <a:xfrm>
            <a:off x="3486108"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rgbClr val="022742"/>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34" name="Shape 782"/>
          <p:cNvSpPr>
            <a:spLocks/>
          </p:cNvSpPr>
          <p:nvPr/>
        </p:nvSpPr>
        <p:spPr bwMode="auto">
          <a:xfrm>
            <a:off x="6330702"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chemeClr val="accent3"/>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36" name="Flowchart: Process 16"/>
          <p:cNvSpPr/>
          <p:nvPr/>
        </p:nvSpPr>
        <p:spPr>
          <a:xfrm>
            <a:off x="9024661"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37" name="Shape 782"/>
          <p:cNvSpPr>
            <a:spLocks/>
          </p:cNvSpPr>
          <p:nvPr/>
        </p:nvSpPr>
        <p:spPr bwMode="auto">
          <a:xfrm>
            <a:off x="9204605"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rgbClr val="820909"/>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22" name="Text Placeholder 21"/>
          <p:cNvSpPr>
            <a:spLocks noGrp="1"/>
          </p:cNvSpPr>
          <p:nvPr>
            <p:ph type="body" sz="quarter" idx="15" hasCustomPrompt="1"/>
          </p:nvPr>
        </p:nvSpPr>
        <p:spPr>
          <a:xfrm>
            <a:off x="369539"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
        <p:nvSpPr>
          <p:cNvPr id="24" name="Text Placeholder 21"/>
          <p:cNvSpPr>
            <a:spLocks noGrp="1"/>
          </p:cNvSpPr>
          <p:nvPr>
            <p:ph type="body" sz="quarter" idx="17" hasCustomPrompt="1"/>
          </p:nvPr>
        </p:nvSpPr>
        <p:spPr>
          <a:xfrm>
            <a:off x="3272404"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
        <p:nvSpPr>
          <p:cNvPr id="26" name="Text Placeholder 21"/>
          <p:cNvSpPr>
            <a:spLocks noGrp="1"/>
          </p:cNvSpPr>
          <p:nvPr>
            <p:ph type="body" sz="quarter" idx="19" hasCustomPrompt="1"/>
          </p:nvPr>
        </p:nvSpPr>
        <p:spPr>
          <a:xfrm>
            <a:off x="6159231"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
        <p:nvSpPr>
          <p:cNvPr id="29" name="Text Placeholder 21"/>
          <p:cNvSpPr>
            <a:spLocks noGrp="1"/>
          </p:cNvSpPr>
          <p:nvPr>
            <p:ph type="body" sz="quarter" idx="21" hasCustomPrompt="1"/>
          </p:nvPr>
        </p:nvSpPr>
        <p:spPr>
          <a:xfrm>
            <a:off x="9030020"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
        <p:nvSpPr>
          <p:cNvPr id="12" name="Shape 782"/>
          <p:cNvSpPr>
            <a:spLocks/>
          </p:cNvSpPr>
          <p:nvPr/>
        </p:nvSpPr>
        <p:spPr bwMode="auto">
          <a:xfrm>
            <a:off x="3486108"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rgbClr val="022742"/>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13" name="Shape 782"/>
          <p:cNvSpPr>
            <a:spLocks/>
          </p:cNvSpPr>
          <p:nvPr/>
        </p:nvSpPr>
        <p:spPr bwMode="auto">
          <a:xfrm>
            <a:off x="6330702"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chemeClr val="accent3"/>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16" name="Shape 782"/>
          <p:cNvSpPr>
            <a:spLocks/>
          </p:cNvSpPr>
          <p:nvPr/>
        </p:nvSpPr>
        <p:spPr bwMode="auto">
          <a:xfrm>
            <a:off x="9204605"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rgbClr val="820909"/>
          </a:solidFill>
          <a:ln>
            <a:noFill/>
          </a:ln>
          <a:effectLst>
            <a:outerShdw blurRad="114300" dist="50800" dir="5400000" algn="ctr" rotWithShape="0">
              <a:srgbClr val="000000">
                <a:alpha val="43137"/>
              </a:srgbClr>
            </a:outerShdw>
          </a:effectLst>
        </p:spPr>
        <p:txBody>
          <a:bodyPr lIns="0" tIns="0" rIns="0" bIns="0" anchor="ctr"/>
          <a:lstStyle/>
          <a:p>
            <a:endParaRPr lang="en-US" sz="3599" b="0" i="0" dirty="0">
              <a:latin typeface="Calibri Regular" charset="0"/>
              <a:ea typeface="Calibri Regular" charset="0"/>
            </a:endParaRPr>
          </a:p>
        </p:txBody>
      </p:sp>
      <p:sp>
        <p:nvSpPr>
          <p:cNvPr id="21" name="Text Placeholder 19"/>
          <p:cNvSpPr>
            <a:spLocks noGrp="1"/>
          </p:cNvSpPr>
          <p:nvPr>
            <p:ph type="body" sz="quarter" idx="12" hasCustomPrompt="1"/>
          </p:nvPr>
        </p:nvSpPr>
        <p:spPr>
          <a:xfrm>
            <a:off x="705252"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3" name="Text Placeholder 19"/>
          <p:cNvSpPr>
            <a:spLocks noGrp="1"/>
          </p:cNvSpPr>
          <p:nvPr>
            <p:ph type="body" sz="quarter" idx="16" hasCustomPrompt="1"/>
          </p:nvPr>
        </p:nvSpPr>
        <p:spPr>
          <a:xfrm>
            <a:off x="3608117"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5" name="Text Placeholder 19"/>
          <p:cNvSpPr>
            <a:spLocks noGrp="1"/>
          </p:cNvSpPr>
          <p:nvPr>
            <p:ph type="body" sz="quarter" idx="18" hasCustomPrompt="1"/>
          </p:nvPr>
        </p:nvSpPr>
        <p:spPr>
          <a:xfrm>
            <a:off x="6494944"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7" name="Text Placeholder 19"/>
          <p:cNvSpPr>
            <a:spLocks noGrp="1"/>
          </p:cNvSpPr>
          <p:nvPr>
            <p:ph type="body" sz="quarter" idx="20" hasCustomPrompt="1"/>
          </p:nvPr>
        </p:nvSpPr>
        <p:spPr>
          <a:xfrm>
            <a:off x="9365733"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8" name="Title 1"/>
          <p:cNvSpPr>
            <a:spLocks noGrp="1"/>
          </p:cNvSpPr>
          <p:nvPr>
            <p:ph type="ctrTitle"/>
          </p:nvPr>
        </p:nvSpPr>
        <p:spPr>
          <a:xfrm>
            <a:off x="741363" y="495336"/>
            <a:ext cx="10775989" cy="779318"/>
          </a:xfrm>
          <a:prstGeom prst="rect">
            <a:avLst/>
          </a:prstGeom>
        </p:spPr>
        <p:txBody>
          <a:bodyPr anchor="t" anchorCtr="0">
            <a:noAutofit/>
          </a:bodyPr>
          <a:lstStyle>
            <a:lvl1pPr algn="ctr">
              <a:defRPr sz="3200" baseline="0"/>
            </a:lvl1pPr>
          </a:lstStyle>
          <a:p>
            <a:r>
              <a:rPr lang="en-US"/>
              <a:t>Click to edit Master title style</a:t>
            </a:r>
            <a:endParaRPr lang="en-US" dirty="0"/>
          </a:p>
        </p:txBody>
      </p:sp>
    </p:spTree>
    <p:extLst/>
  </p:cSld>
  <p:clrMapOvr>
    <a:masterClrMapping/>
  </p:clrMapOvr>
  <p:transition>
    <p:fade/>
  </p:transition>
  <p:extLst mod="1">
    <p:ext uri="{DCECCB84-F9BA-43D5-87BE-67443E8EF086}">
      <p15:sldGuideLst xmlns:p15="http://schemas.microsoft.com/office/powerpoint/2012/main">
        <p15:guide id="1" pos="19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Items + Text">
    <p:spTree>
      <p:nvGrpSpPr>
        <p:cNvPr id="1" name=""/>
        <p:cNvGrpSpPr/>
        <p:nvPr/>
      </p:nvGrpSpPr>
      <p:grpSpPr>
        <a:xfrm>
          <a:off x="0" y="0"/>
          <a:ext cx="0" cy="0"/>
          <a:chOff x="0" y="0"/>
          <a:chExt cx="0" cy="0"/>
        </a:xfrm>
      </p:grpSpPr>
      <p:sp>
        <p:nvSpPr>
          <p:cNvPr id="8" name="Flowchart: Process 16"/>
          <p:cNvSpPr/>
          <p:nvPr/>
        </p:nvSpPr>
        <p:spPr>
          <a:xfrm>
            <a:off x="6150758" y="1923768"/>
            <a:ext cx="2779256" cy="436273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9" name="Flowchart: Process 16"/>
          <p:cNvSpPr/>
          <p:nvPr/>
        </p:nvSpPr>
        <p:spPr>
          <a:xfrm>
            <a:off x="3276022" y="1923768"/>
            <a:ext cx="2779256" cy="436273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10" name="Flowchart: Process 16"/>
          <p:cNvSpPr/>
          <p:nvPr/>
        </p:nvSpPr>
        <p:spPr>
          <a:xfrm>
            <a:off x="389353" y="1923768"/>
            <a:ext cx="2779256" cy="436273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15" name="Flowchart: Process 16"/>
          <p:cNvSpPr/>
          <p:nvPr/>
        </p:nvSpPr>
        <p:spPr>
          <a:xfrm>
            <a:off x="9024661" y="1923768"/>
            <a:ext cx="2779256" cy="436273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21" name="Text Placeholder 19"/>
          <p:cNvSpPr>
            <a:spLocks noGrp="1"/>
          </p:cNvSpPr>
          <p:nvPr>
            <p:ph type="body" sz="quarter" idx="12"/>
          </p:nvPr>
        </p:nvSpPr>
        <p:spPr>
          <a:xfrm>
            <a:off x="389354" y="1340212"/>
            <a:ext cx="2779256" cy="514350"/>
          </a:xfrm>
        </p:spPr>
        <p:txBody>
          <a:bodyPr anchor="t" anchorCtr="0">
            <a:normAutofit/>
          </a:bodyPr>
          <a:lstStyle>
            <a:lvl1pPr algn="ctr">
              <a:defRPr sz="1800" b="1" i="0" cap="none" baseline="0">
                <a:solidFill>
                  <a:schemeClr val="tx1"/>
                </a:solidFill>
              </a:defRPr>
            </a:lvl1pPr>
          </a:lstStyle>
          <a:p>
            <a:pPr lvl="0"/>
            <a:r>
              <a:rPr lang="en-US"/>
              <a:t>Edit Master text styles</a:t>
            </a:r>
          </a:p>
        </p:txBody>
      </p:sp>
      <p:sp>
        <p:nvSpPr>
          <p:cNvPr id="3" name="Text Placeholder 2"/>
          <p:cNvSpPr>
            <a:spLocks noGrp="1"/>
          </p:cNvSpPr>
          <p:nvPr>
            <p:ph type="body" sz="quarter" idx="16"/>
          </p:nvPr>
        </p:nvSpPr>
        <p:spPr>
          <a:xfrm>
            <a:off x="495172" y="2046006"/>
            <a:ext cx="2515693" cy="3994150"/>
          </a:xfrm>
        </p:spPr>
        <p:txBody>
          <a:bodyPr>
            <a:normAutofit/>
          </a:bodyPr>
          <a:lstStyle>
            <a:lvl1pPr>
              <a:defRPr sz="1800" baseline="0"/>
            </a:lvl1pPr>
            <a:lvl2pPr>
              <a:defRPr sz="1800" baseline="0"/>
            </a:lvl2pPr>
            <a:lvl3pPr>
              <a:defRPr sz="1800" baseline="0"/>
            </a:lvl3pPr>
            <a:lvl4pPr>
              <a:defRPr sz="1800" baseline="0"/>
            </a:lvl4pPr>
            <a:lvl5pPr>
              <a:defRPr sz="1500" baseline="0"/>
            </a:lvl5pPr>
          </a:lstStyle>
          <a:p>
            <a:pPr lvl="0"/>
            <a:r>
              <a:rPr lang="en-US"/>
              <a:t>Edit Master text styles</a:t>
            </a:r>
          </a:p>
          <a:p>
            <a:pPr lvl="1"/>
            <a:r>
              <a:rPr lang="en-US"/>
              <a:t>Second level</a:t>
            </a:r>
          </a:p>
          <a:p>
            <a:pPr lvl="2"/>
            <a:r>
              <a:rPr lang="en-US"/>
              <a:t>Third level</a:t>
            </a:r>
          </a:p>
          <a:p>
            <a:pPr lvl="3"/>
            <a:r>
              <a:rPr lang="en-US"/>
              <a:t>Fourth level</a:t>
            </a:r>
          </a:p>
        </p:txBody>
      </p:sp>
      <p:sp>
        <p:nvSpPr>
          <p:cNvPr id="31" name="Text Placeholder 2"/>
          <p:cNvSpPr>
            <a:spLocks noGrp="1"/>
          </p:cNvSpPr>
          <p:nvPr>
            <p:ph type="body" sz="quarter" idx="17"/>
          </p:nvPr>
        </p:nvSpPr>
        <p:spPr>
          <a:xfrm>
            <a:off x="3397007" y="2046006"/>
            <a:ext cx="2515693" cy="3994150"/>
          </a:xfrm>
        </p:spPr>
        <p:txBody>
          <a:bodyPr>
            <a:normAutofit/>
          </a:bodyPr>
          <a:lstStyle>
            <a:lvl1pPr>
              <a:defRPr sz="1800" baseline="0"/>
            </a:lvl1pPr>
            <a:lvl2pPr>
              <a:defRPr sz="1800" baseline="0"/>
            </a:lvl2pPr>
            <a:lvl3pPr>
              <a:defRPr sz="1800" baseline="0"/>
            </a:lvl3pPr>
            <a:lvl4pPr>
              <a:defRPr sz="1800" baseline="0"/>
            </a:lvl4pPr>
            <a:lvl5pPr>
              <a:defRPr sz="1500" baseline="0"/>
            </a:lvl5pPr>
          </a:lstStyle>
          <a:p>
            <a:pPr lvl="0"/>
            <a:r>
              <a:rPr lang="en-US"/>
              <a:t>Edit Master text styles</a:t>
            </a:r>
          </a:p>
          <a:p>
            <a:pPr lvl="1"/>
            <a:r>
              <a:rPr lang="en-US"/>
              <a:t>Second level</a:t>
            </a:r>
          </a:p>
          <a:p>
            <a:pPr lvl="2"/>
            <a:r>
              <a:rPr lang="en-US"/>
              <a:t>Third level</a:t>
            </a:r>
          </a:p>
          <a:p>
            <a:pPr lvl="3"/>
            <a:r>
              <a:rPr lang="en-US"/>
              <a:t>Fourth level</a:t>
            </a:r>
          </a:p>
        </p:txBody>
      </p:sp>
      <p:sp>
        <p:nvSpPr>
          <p:cNvPr id="32" name="Text Placeholder 2"/>
          <p:cNvSpPr>
            <a:spLocks noGrp="1"/>
          </p:cNvSpPr>
          <p:nvPr>
            <p:ph type="body" sz="quarter" idx="18"/>
          </p:nvPr>
        </p:nvSpPr>
        <p:spPr>
          <a:xfrm>
            <a:off x="6273682" y="2046006"/>
            <a:ext cx="2515693" cy="3994150"/>
          </a:xfrm>
        </p:spPr>
        <p:txBody>
          <a:bodyPr>
            <a:normAutofit/>
          </a:bodyPr>
          <a:lstStyle>
            <a:lvl1pPr>
              <a:defRPr sz="1800" baseline="0"/>
            </a:lvl1pPr>
            <a:lvl2pPr>
              <a:defRPr sz="1800" baseline="0"/>
            </a:lvl2pPr>
            <a:lvl3pPr>
              <a:defRPr sz="1800" baseline="0"/>
            </a:lvl3pPr>
            <a:lvl4pPr>
              <a:defRPr sz="1800" baseline="0"/>
            </a:lvl4pPr>
            <a:lvl5pPr>
              <a:defRPr sz="1500" baseline="0"/>
            </a:lvl5pPr>
          </a:lstStyle>
          <a:p>
            <a:pPr lvl="0"/>
            <a:r>
              <a:rPr lang="en-US"/>
              <a:t>Edit Master text styles</a:t>
            </a:r>
          </a:p>
          <a:p>
            <a:pPr lvl="1"/>
            <a:r>
              <a:rPr lang="en-US"/>
              <a:t>Second level</a:t>
            </a:r>
          </a:p>
          <a:p>
            <a:pPr lvl="2"/>
            <a:r>
              <a:rPr lang="en-US"/>
              <a:t>Third level</a:t>
            </a:r>
          </a:p>
          <a:p>
            <a:pPr lvl="3"/>
            <a:r>
              <a:rPr lang="en-US"/>
              <a:t>Fourth level</a:t>
            </a:r>
          </a:p>
        </p:txBody>
      </p:sp>
      <p:sp>
        <p:nvSpPr>
          <p:cNvPr id="34" name="Text Placeholder 2"/>
          <p:cNvSpPr>
            <a:spLocks noGrp="1"/>
          </p:cNvSpPr>
          <p:nvPr>
            <p:ph type="body" sz="quarter" idx="19"/>
          </p:nvPr>
        </p:nvSpPr>
        <p:spPr>
          <a:xfrm>
            <a:off x="9150357" y="2046006"/>
            <a:ext cx="2515693" cy="3994150"/>
          </a:xfrm>
        </p:spPr>
        <p:txBody>
          <a:bodyPr>
            <a:normAutofit/>
          </a:bodyPr>
          <a:lstStyle>
            <a:lvl1pPr>
              <a:defRPr sz="1800" baseline="0"/>
            </a:lvl1pPr>
            <a:lvl2pPr>
              <a:defRPr sz="1800" baseline="0"/>
            </a:lvl2pPr>
            <a:lvl3pPr>
              <a:defRPr sz="1800" baseline="0"/>
            </a:lvl3pPr>
            <a:lvl4pPr>
              <a:defRPr sz="1800" baseline="0"/>
            </a:lvl4pPr>
            <a:lvl5pPr>
              <a:defRPr sz="1500" baseline="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8" name="Text Placeholder 19"/>
          <p:cNvSpPr>
            <a:spLocks noGrp="1"/>
          </p:cNvSpPr>
          <p:nvPr>
            <p:ph type="body" sz="quarter" idx="20"/>
          </p:nvPr>
        </p:nvSpPr>
        <p:spPr>
          <a:xfrm>
            <a:off x="3276022" y="1340212"/>
            <a:ext cx="2779256" cy="514350"/>
          </a:xfrm>
        </p:spPr>
        <p:txBody>
          <a:bodyPr anchor="t" anchorCtr="0">
            <a:normAutofit/>
          </a:bodyPr>
          <a:lstStyle>
            <a:lvl1pPr algn="ctr">
              <a:defRPr sz="1800" b="1" i="0" cap="none" baseline="0">
                <a:solidFill>
                  <a:schemeClr val="tx1"/>
                </a:solidFill>
              </a:defRPr>
            </a:lvl1pPr>
          </a:lstStyle>
          <a:p>
            <a:pPr lvl="0"/>
            <a:r>
              <a:rPr lang="en-US"/>
              <a:t>Edit Master text styles</a:t>
            </a:r>
          </a:p>
        </p:txBody>
      </p:sp>
      <p:sp>
        <p:nvSpPr>
          <p:cNvPr id="22" name="Text Placeholder 19"/>
          <p:cNvSpPr>
            <a:spLocks noGrp="1"/>
          </p:cNvSpPr>
          <p:nvPr>
            <p:ph type="body" sz="quarter" idx="21"/>
          </p:nvPr>
        </p:nvSpPr>
        <p:spPr>
          <a:xfrm>
            <a:off x="6150758" y="1340212"/>
            <a:ext cx="2779256" cy="514350"/>
          </a:xfrm>
        </p:spPr>
        <p:txBody>
          <a:bodyPr anchor="t" anchorCtr="0">
            <a:normAutofit/>
          </a:bodyPr>
          <a:lstStyle>
            <a:lvl1pPr algn="ctr">
              <a:defRPr sz="1800" b="1" i="0" cap="none" baseline="0">
                <a:solidFill>
                  <a:schemeClr val="tx1"/>
                </a:solidFill>
              </a:defRPr>
            </a:lvl1pPr>
          </a:lstStyle>
          <a:p>
            <a:pPr lvl="0"/>
            <a:r>
              <a:rPr lang="en-US"/>
              <a:t>Edit Master text styles</a:t>
            </a:r>
          </a:p>
        </p:txBody>
      </p:sp>
      <p:sp>
        <p:nvSpPr>
          <p:cNvPr id="23" name="Text Placeholder 19"/>
          <p:cNvSpPr>
            <a:spLocks noGrp="1"/>
          </p:cNvSpPr>
          <p:nvPr>
            <p:ph type="body" sz="quarter" idx="22"/>
          </p:nvPr>
        </p:nvSpPr>
        <p:spPr>
          <a:xfrm>
            <a:off x="9024661" y="1340212"/>
            <a:ext cx="2779256" cy="514350"/>
          </a:xfrm>
        </p:spPr>
        <p:txBody>
          <a:bodyPr anchor="t" anchorCtr="0">
            <a:normAutofit/>
          </a:bodyPr>
          <a:lstStyle>
            <a:lvl1pPr algn="ctr">
              <a:defRPr sz="1800" b="1" i="0" cap="none" baseline="0">
                <a:solidFill>
                  <a:schemeClr val="tx1"/>
                </a:solidFill>
              </a:defRPr>
            </a:lvl1pPr>
          </a:lstStyle>
          <a:p>
            <a:pPr lvl="0"/>
            <a:r>
              <a:rPr lang="en-US"/>
              <a:t>Edit Master text styles</a:t>
            </a:r>
          </a:p>
        </p:txBody>
      </p:sp>
    </p:spTree>
    <p:extLst/>
  </p:cSld>
  <p:clrMapOvr>
    <a:masterClrMapping/>
  </p:clrMapOvr>
  <p:transition>
    <p:fade/>
  </p:transition>
  <p:hf hdr="0" ftr="0" dt="0"/>
  <p:extLst mod="1">
    <p:ext uri="{DCECCB84-F9BA-43D5-87BE-67443E8EF086}">
      <p15:sldGuideLst xmlns:p15="http://schemas.microsoft.com/office/powerpoint/2012/main">
        <p15:guide id="1" pos="19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hart">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2179997"/>
              </p:ext>
            </p:extLst>
          </p:nvPr>
        </p:nvGraphicFramePr>
        <p:xfrm>
          <a:off x="2031471" y="527161"/>
          <a:ext cx="8125884" cy="5418667"/>
        </p:xfrm>
        <a:graphic>
          <a:graphicData uri="http://schemas.openxmlformats.org/drawingml/2006/chart">
            <c:chart xmlns:c="http://schemas.openxmlformats.org/drawingml/2006/chart" xmlns:r="http://schemas.openxmlformats.org/officeDocument/2006/relationships" r:id="rId2"/>
          </a:graphicData>
        </a:graphic>
      </p:graphicFrame>
    </p:spTree>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ie Chart">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4277837"/>
              </p:ext>
            </p:extLst>
          </p:nvPr>
        </p:nvGraphicFramePr>
        <p:xfrm>
          <a:off x="2031471" y="527161"/>
          <a:ext cx="8125884" cy="5418667"/>
        </p:xfrm>
        <a:graphic>
          <a:graphicData uri="http://schemas.openxmlformats.org/drawingml/2006/chart">
            <c:chart xmlns:c="http://schemas.openxmlformats.org/drawingml/2006/chart" xmlns:r="http://schemas.openxmlformats.org/officeDocument/2006/relationships" r:id="rId2"/>
          </a:graphicData>
        </a:graphic>
      </p:graphicFrame>
    </p:spTree>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41B31"/>
        </a:solidFill>
        <a:effectLst/>
      </p:bgPr>
    </p:bg>
    <p:spTree>
      <p:nvGrpSpPr>
        <p:cNvPr id="1" name=""/>
        <p:cNvGrpSpPr/>
        <p:nvPr/>
      </p:nvGrpSpPr>
      <p:grpSpPr>
        <a:xfrm>
          <a:off x="0" y="0"/>
          <a:ext cx="0" cy="0"/>
          <a:chOff x="0" y="0"/>
          <a:chExt cx="0" cy="0"/>
        </a:xfrm>
      </p:grpSpPr>
      <p:grpSp>
        <p:nvGrpSpPr>
          <p:cNvPr id="2" name="Group 1"/>
          <p:cNvGrpSpPr/>
          <p:nvPr/>
        </p:nvGrpSpPr>
        <p:grpSpPr>
          <a:xfrm>
            <a:off x="0" y="2188"/>
            <a:ext cx="12188825" cy="6858000"/>
            <a:chOff x="0" y="2188"/>
            <a:chExt cx="12188825" cy="6858000"/>
          </a:xfrm>
        </p:grpSpPr>
        <p:pic>
          <p:nvPicPr>
            <p:cNvPr id="4" name="Picture 3">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5"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1">
            <a:extLst>
              <a:ext uri="{FF2B5EF4-FFF2-40B4-BE49-F238E27FC236}">
                <a16:creationId xmlns:a16="http://schemas.microsoft.com/office/drawing/2014/main" id="{839C75F1-DA5F-364D-AB84-9D40DF017B5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072" y="5440805"/>
            <a:ext cx="2422863" cy="82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712430E-0EC1-BF45-B5CC-36FD4FA0D55F}"/>
              </a:ext>
            </a:extLst>
          </p:cNvPr>
          <p:cNvCxnSpPr/>
          <p:nvPr/>
        </p:nvCxnSpPr>
        <p:spPr>
          <a:xfrm>
            <a:off x="3427849" y="5440806"/>
            <a:ext cx="1" cy="771869"/>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551375FA-9577-9D4A-A95E-7E9109ECA3B1}"/>
              </a:ext>
            </a:extLst>
          </p:cNvPr>
          <p:cNvSpPr>
            <a:spLocks noGrp="1"/>
          </p:cNvSpPr>
          <p:nvPr>
            <p:ph type="body" sz="quarter" idx="10" hasCustomPrompt="1"/>
          </p:nvPr>
        </p:nvSpPr>
        <p:spPr>
          <a:xfrm>
            <a:off x="962568" y="1708110"/>
            <a:ext cx="10044955" cy="2030513"/>
          </a:xfrm>
          <a:prstGeom prst="rect">
            <a:avLst/>
          </a:prstGeom>
        </p:spPr>
        <p:txBody>
          <a:bodyPr>
            <a:noAutofit/>
          </a:bodyPr>
          <a:lstStyle>
            <a:lvl1pPr marL="0" indent="0">
              <a:buNone/>
              <a:defRPr sz="4000" b="1"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Cover Slide Title</a:t>
            </a:r>
          </a:p>
        </p:txBody>
      </p:sp>
      <p:sp>
        <p:nvSpPr>
          <p:cNvPr id="9" name="Text Placeholder 2">
            <a:extLst>
              <a:ext uri="{FF2B5EF4-FFF2-40B4-BE49-F238E27FC236}">
                <a16:creationId xmlns:a16="http://schemas.microsoft.com/office/drawing/2014/main" id="{9650EBCC-31B8-AA43-872D-11AC1064E99C}"/>
              </a:ext>
            </a:extLst>
          </p:cNvPr>
          <p:cNvSpPr>
            <a:spLocks noGrp="1"/>
          </p:cNvSpPr>
          <p:nvPr>
            <p:ph type="body" sz="quarter" idx="11" hasCustomPrompt="1"/>
          </p:nvPr>
        </p:nvSpPr>
        <p:spPr>
          <a:xfrm>
            <a:off x="962569" y="2514225"/>
            <a:ext cx="9240044" cy="1227597"/>
          </a:xfrm>
          <a:prstGeom prst="rect">
            <a:avLst/>
          </a:prstGeom>
        </p:spPr>
        <p:txBody>
          <a:bodyPr/>
          <a:lstStyle>
            <a:lvl1pPr marL="0" indent="0">
              <a:buNone/>
              <a:defRPr sz="3000" b="0"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Second level sub header</a:t>
            </a:r>
          </a:p>
        </p:txBody>
      </p:sp>
      <p:sp>
        <p:nvSpPr>
          <p:cNvPr id="10" name="Text Placeholder 2">
            <a:extLst>
              <a:ext uri="{FF2B5EF4-FFF2-40B4-BE49-F238E27FC236}">
                <a16:creationId xmlns:a16="http://schemas.microsoft.com/office/drawing/2014/main" id="{DF8E266D-53AA-3748-BAA2-43F62DF16434}"/>
              </a:ext>
            </a:extLst>
          </p:cNvPr>
          <p:cNvSpPr>
            <a:spLocks noGrp="1"/>
          </p:cNvSpPr>
          <p:nvPr>
            <p:ph type="body" sz="quarter" idx="12" hasCustomPrompt="1"/>
          </p:nvPr>
        </p:nvSpPr>
        <p:spPr>
          <a:xfrm>
            <a:off x="3789989" y="5473994"/>
            <a:ext cx="6497011" cy="469606"/>
          </a:xfrm>
          <a:prstGeom prst="rect">
            <a:avLst/>
          </a:prstGeom>
        </p:spPr>
        <p:txBody>
          <a:bodyPr/>
          <a:lstStyle>
            <a:lvl1pPr marL="0" indent="0">
              <a:buNone/>
              <a:defRPr sz="2500" b="1" i="0" cap="all"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PRESENTER NAME</a:t>
            </a:r>
          </a:p>
        </p:txBody>
      </p:sp>
      <p:sp>
        <p:nvSpPr>
          <p:cNvPr id="11" name="Text Placeholder 2">
            <a:extLst>
              <a:ext uri="{FF2B5EF4-FFF2-40B4-BE49-F238E27FC236}">
                <a16:creationId xmlns:a16="http://schemas.microsoft.com/office/drawing/2014/main" id="{531AD1A4-AA58-6449-82C2-5F29F8EAB33B}"/>
              </a:ext>
            </a:extLst>
          </p:cNvPr>
          <p:cNvSpPr>
            <a:spLocks noGrp="1"/>
          </p:cNvSpPr>
          <p:nvPr>
            <p:ph type="body" sz="quarter" idx="13" hasCustomPrompt="1"/>
          </p:nvPr>
        </p:nvSpPr>
        <p:spPr>
          <a:xfrm>
            <a:off x="3789991" y="5943225"/>
            <a:ext cx="6497010" cy="565860"/>
          </a:xfrm>
          <a:prstGeom prst="rect">
            <a:avLst/>
          </a:prstGeom>
        </p:spPr>
        <p:txBody>
          <a:bodyPr/>
          <a:lstStyle>
            <a:lvl1pPr marL="0" indent="0">
              <a:buNone/>
              <a:defRPr sz="2200" b="0" i="0"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enter presenter title</a:t>
            </a:r>
          </a:p>
        </p:txBody>
      </p:sp>
    </p:spTree>
    <p:extLst>
      <p:ext uri="{BB962C8B-B14F-4D97-AF65-F5344CB8AC3E}">
        <p14:creationId xmlns:p14="http://schemas.microsoft.com/office/powerpoint/2010/main" val="39638597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Extra Room">
    <p:bg>
      <p:bgPr>
        <a:solidFill>
          <a:srgbClr val="041B31"/>
        </a:solidFill>
        <a:effectLst/>
      </p:bgPr>
    </p:bg>
    <p:spTree>
      <p:nvGrpSpPr>
        <p:cNvPr id="1" name=""/>
        <p:cNvGrpSpPr/>
        <p:nvPr/>
      </p:nvGrpSpPr>
      <p:grpSpPr>
        <a:xfrm>
          <a:off x="0" y="0"/>
          <a:ext cx="0" cy="0"/>
          <a:chOff x="0" y="0"/>
          <a:chExt cx="0" cy="0"/>
        </a:xfrm>
      </p:grpSpPr>
      <p:grpSp>
        <p:nvGrpSpPr>
          <p:cNvPr id="12" name="Group 11"/>
          <p:cNvGrpSpPr/>
          <p:nvPr/>
        </p:nvGrpSpPr>
        <p:grpSpPr>
          <a:xfrm>
            <a:off x="0" y="2188"/>
            <a:ext cx="12188825" cy="6858000"/>
            <a:chOff x="0" y="2188"/>
            <a:chExt cx="12188825" cy="6858000"/>
          </a:xfrm>
        </p:grpSpPr>
        <p:pic>
          <p:nvPicPr>
            <p:cNvPr id="13" name="Picture 12">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14"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1">
            <a:extLst>
              <a:ext uri="{FF2B5EF4-FFF2-40B4-BE49-F238E27FC236}">
                <a16:creationId xmlns:a16="http://schemas.microsoft.com/office/drawing/2014/main" id="{839C75F1-DA5F-364D-AB84-9D40DF017B5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4579" y="965348"/>
            <a:ext cx="2422863" cy="82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551375FA-9577-9D4A-A95E-7E9109ECA3B1}"/>
              </a:ext>
            </a:extLst>
          </p:cNvPr>
          <p:cNvSpPr>
            <a:spLocks noGrp="1"/>
          </p:cNvSpPr>
          <p:nvPr>
            <p:ph type="body" sz="quarter" idx="10" hasCustomPrompt="1"/>
          </p:nvPr>
        </p:nvSpPr>
        <p:spPr>
          <a:xfrm>
            <a:off x="962569" y="1950391"/>
            <a:ext cx="10403770" cy="2042875"/>
          </a:xfrm>
          <a:prstGeom prst="rect">
            <a:avLst/>
          </a:prstGeom>
        </p:spPr>
        <p:txBody>
          <a:bodyPr>
            <a:noAutofit/>
          </a:bodyPr>
          <a:lstStyle>
            <a:lvl1pPr marL="0" indent="0">
              <a:buNone/>
              <a:defRPr sz="4000" b="1"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Cover Slide Title</a:t>
            </a:r>
          </a:p>
        </p:txBody>
      </p:sp>
      <p:sp>
        <p:nvSpPr>
          <p:cNvPr id="9" name="Text Placeholder 2">
            <a:extLst>
              <a:ext uri="{FF2B5EF4-FFF2-40B4-BE49-F238E27FC236}">
                <a16:creationId xmlns:a16="http://schemas.microsoft.com/office/drawing/2014/main" id="{9650EBCC-31B8-AA43-872D-11AC1064E99C}"/>
              </a:ext>
            </a:extLst>
          </p:cNvPr>
          <p:cNvSpPr>
            <a:spLocks noGrp="1"/>
          </p:cNvSpPr>
          <p:nvPr>
            <p:ph type="body" sz="quarter" idx="11" hasCustomPrompt="1"/>
          </p:nvPr>
        </p:nvSpPr>
        <p:spPr>
          <a:xfrm>
            <a:off x="962569" y="2756506"/>
            <a:ext cx="9240044" cy="1227597"/>
          </a:xfrm>
          <a:prstGeom prst="rect">
            <a:avLst/>
          </a:prstGeom>
        </p:spPr>
        <p:txBody>
          <a:bodyPr/>
          <a:lstStyle>
            <a:lvl1pPr marL="0" indent="0">
              <a:buNone/>
              <a:defRPr sz="3000" b="0"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Second level sub header</a:t>
            </a:r>
          </a:p>
        </p:txBody>
      </p:sp>
      <p:sp>
        <p:nvSpPr>
          <p:cNvPr id="10" name="Text Placeholder 2">
            <a:extLst>
              <a:ext uri="{FF2B5EF4-FFF2-40B4-BE49-F238E27FC236}">
                <a16:creationId xmlns:a16="http://schemas.microsoft.com/office/drawing/2014/main" id="{DF8E266D-53AA-3748-BAA2-43F62DF16434}"/>
              </a:ext>
            </a:extLst>
          </p:cNvPr>
          <p:cNvSpPr>
            <a:spLocks noGrp="1"/>
          </p:cNvSpPr>
          <p:nvPr>
            <p:ph type="body" sz="quarter" idx="12" hasCustomPrompt="1"/>
          </p:nvPr>
        </p:nvSpPr>
        <p:spPr>
          <a:xfrm>
            <a:off x="6868470" y="4760206"/>
            <a:ext cx="5242250" cy="469606"/>
          </a:xfrm>
          <a:prstGeom prst="rect">
            <a:avLst/>
          </a:prstGeom>
        </p:spPr>
        <p:txBody>
          <a:bodyPr/>
          <a:lstStyle>
            <a:lvl1pPr marL="0" indent="0">
              <a:buNone/>
              <a:defRPr sz="2500" b="1" i="0" cap="all"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PRESENTER NAME</a:t>
            </a:r>
          </a:p>
        </p:txBody>
      </p:sp>
      <p:sp>
        <p:nvSpPr>
          <p:cNvPr id="11" name="Text Placeholder 2">
            <a:extLst>
              <a:ext uri="{FF2B5EF4-FFF2-40B4-BE49-F238E27FC236}">
                <a16:creationId xmlns:a16="http://schemas.microsoft.com/office/drawing/2014/main" id="{531AD1A4-AA58-6449-82C2-5F29F8EAB33B}"/>
              </a:ext>
            </a:extLst>
          </p:cNvPr>
          <p:cNvSpPr>
            <a:spLocks noGrp="1"/>
          </p:cNvSpPr>
          <p:nvPr>
            <p:ph type="body" sz="quarter" idx="13" hasCustomPrompt="1"/>
          </p:nvPr>
        </p:nvSpPr>
        <p:spPr>
          <a:xfrm>
            <a:off x="6868471" y="5146141"/>
            <a:ext cx="5242249" cy="1628564"/>
          </a:xfrm>
          <a:prstGeom prst="rect">
            <a:avLst/>
          </a:prstGeom>
        </p:spPr>
        <p:txBody>
          <a:bodyPr>
            <a:normAutofit/>
          </a:bodyPr>
          <a:lstStyle>
            <a:lvl1pPr marL="0" indent="0">
              <a:lnSpc>
                <a:spcPct val="100000"/>
              </a:lnSpc>
              <a:spcBef>
                <a:spcPts val="0"/>
              </a:spcBef>
              <a:buNone/>
              <a:defRPr sz="2000" b="0" i="0"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enter presenter title</a:t>
            </a:r>
          </a:p>
          <a:p>
            <a:pPr lvl="0"/>
            <a:r>
              <a:rPr lang="en-US" dirty="0"/>
              <a:t>Click to enter email address</a:t>
            </a:r>
          </a:p>
          <a:p>
            <a:pPr lvl="0"/>
            <a:r>
              <a:rPr lang="en-US" dirty="0"/>
              <a:t>Click to enter phone number</a:t>
            </a:r>
          </a:p>
          <a:p>
            <a:pPr lvl="0"/>
            <a:r>
              <a:rPr lang="en-US" dirty="0"/>
              <a:t>Click to enter date</a:t>
            </a:r>
          </a:p>
        </p:txBody>
      </p:sp>
    </p:spTree>
    <p:extLst>
      <p:ext uri="{BB962C8B-B14F-4D97-AF65-F5344CB8AC3E}">
        <p14:creationId xmlns:p14="http://schemas.microsoft.com/office/powerpoint/2010/main" val="34358578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artner Logo">
    <p:bg>
      <p:bgPr>
        <a:solidFill>
          <a:srgbClr val="041B31"/>
        </a:solidFill>
        <a:effectLst/>
      </p:bgPr>
    </p:bg>
    <p:spTree>
      <p:nvGrpSpPr>
        <p:cNvPr id="1" name=""/>
        <p:cNvGrpSpPr/>
        <p:nvPr/>
      </p:nvGrpSpPr>
      <p:grpSpPr>
        <a:xfrm>
          <a:off x="0" y="0"/>
          <a:ext cx="0" cy="0"/>
          <a:chOff x="0" y="0"/>
          <a:chExt cx="0" cy="0"/>
        </a:xfrm>
      </p:grpSpPr>
      <p:grpSp>
        <p:nvGrpSpPr>
          <p:cNvPr id="13" name="Group 12"/>
          <p:cNvGrpSpPr/>
          <p:nvPr/>
        </p:nvGrpSpPr>
        <p:grpSpPr>
          <a:xfrm>
            <a:off x="0" y="2188"/>
            <a:ext cx="12188825" cy="6858000"/>
            <a:chOff x="0" y="2188"/>
            <a:chExt cx="12188825" cy="6858000"/>
          </a:xfrm>
        </p:grpSpPr>
        <p:pic>
          <p:nvPicPr>
            <p:cNvPr id="14" name="Picture 13">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15"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1">
            <a:extLst>
              <a:ext uri="{FF2B5EF4-FFF2-40B4-BE49-F238E27FC236}">
                <a16:creationId xmlns:a16="http://schemas.microsoft.com/office/drawing/2014/main" id="{839C75F1-DA5F-364D-AB84-9D40DF017B5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1363" y="3513487"/>
            <a:ext cx="2422863" cy="82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712430E-0EC1-BF45-B5CC-36FD4FA0D55F}"/>
              </a:ext>
            </a:extLst>
          </p:cNvPr>
          <p:cNvCxnSpPr/>
          <p:nvPr/>
        </p:nvCxnSpPr>
        <p:spPr>
          <a:xfrm>
            <a:off x="3316626" y="3627335"/>
            <a:ext cx="0" cy="600302"/>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551375FA-9577-9D4A-A95E-7E9109ECA3B1}"/>
              </a:ext>
            </a:extLst>
          </p:cNvPr>
          <p:cNvSpPr>
            <a:spLocks noGrp="1"/>
          </p:cNvSpPr>
          <p:nvPr>
            <p:ph type="body" sz="quarter" idx="10" hasCustomPrompt="1"/>
          </p:nvPr>
        </p:nvSpPr>
        <p:spPr>
          <a:xfrm>
            <a:off x="962569" y="1078190"/>
            <a:ext cx="10357472" cy="2046975"/>
          </a:xfrm>
          <a:prstGeom prst="rect">
            <a:avLst/>
          </a:prstGeom>
        </p:spPr>
        <p:txBody>
          <a:bodyPr>
            <a:noAutofit/>
          </a:bodyPr>
          <a:lstStyle>
            <a:lvl1pPr marL="0" indent="0">
              <a:buNone/>
              <a:defRPr sz="4000" b="1"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Cover Slide Title</a:t>
            </a:r>
          </a:p>
        </p:txBody>
      </p:sp>
      <p:sp>
        <p:nvSpPr>
          <p:cNvPr id="9" name="Text Placeholder 2">
            <a:extLst>
              <a:ext uri="{FF2B5EF4-FFF2-40B4-BE49-F238E27FC236}">
                <a16:creationId xmlns:a16="http://schemas.microsoft.com/office/drawing/2014/main" id="{9650EBCC-31B8-AA43-872D-11AC1064E99C}"/>
              </a:ext>
            </a:extLst>
          </p:cNvPr>
          <p:cNvSpPr>
            <a:spLocks noGrp="1"/>
          </p:cNvSpPr>
          <p:nvPr>
            <p:ph type="body" sz="quarter" idx="11" hasCustomPrompt="1"/>
          </p:nvPr>
        </p:nvSpPr>
        <p:spPr>
          <a:xfrm>
            <a:off x="962569" y="1884305"/>
            <a:ext cx="9240044" cy="1227597"/>
          </a:xfrm>
          <a:prstGeom prst="rect">
            <a:avLst/>
          </a:prstGeom>
        </p:spPr>
        <p:txBody>
          <a:bodyPr/>
          <a:lstStyle>
            <a:lvl1pPr marL="0" indent="0">
              <a:buNone/>
              <a:defRPr sz="3000" b="0"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Second level sub header</a:t>
            </a:r>
          </a:p>
        </p:txBody>
      </p:sp>
      <p:sp>
        <p:nvSpPr>
          <p:cNvPr id="10" name="Text Placeholder 2">
            <a:extLst>
              <a:ext uri="{FF2B5EF4-FFF2-40B4-BE49-F238E27FC236}">
                <a16:creationId xmlns:a16="http://schemas.microsoft.com/office/drawing/2014/main" id="{DF8E266D-53AA-3748-BAA2-43F62DF16434}"/>
              </a:ext>
            </a:extLst>
          </p:cNvPr>
          <p:cNvSpPr>
            <a:spLocks noGrp="1"/>
          </p:cNvSpPr>
          <p:nvPr>
            <p:ph type="body" sz="quarter" idx="12" hasCustomPrompt="1"/>
          </p:nvPr>
        </p:nvSpPr>
        <p:spPr>
          <a:xfrm>
            <a:off x="6690794" y="5682332"/>
            <a:ext cx="5399605" cy="469606"/>
          </a:xfrm>
          <a:prstGeom prst="rect">
            <a:avLst/>
          </a:prstGeom>
        </p:spPr>
        <p:txBody>
          <a:bodyPr/>
          <a:lstStyle>
            <a:lvl1pPr marL="0" indent="0">
              <a:buNone/>
              <a:defRPr sz="2500" b="1" i="0" cap="all"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PRESENTER NAME</a:t>
            </a:r>
          </a:p>
        </p:txBody>
      </p:sp>
      <p:sp>
        <p:nvSpPr>
          <p:cNvPr id="11" name="Text Placeholder 2">
            <a:extLst>
              <a:ext uri="{FF2B5EF4-FFF2-40B4-BE49-F238E27FC236}">
                <a16:creationId xmlns:a16="http://schemas.microsoft.com/office/drawing/2014/main" id="{531AD1A4-AA58-6449-82C2-5F29F8EAB33B}"/>
              </a:ext>
            </a:extLst>
          </p:cNvPr>
          <p:cNvSpPr>
            <a:spLocks noGrp="1"/>
          </p:cNvSpPr>
          <p:nvPr>
            <p:ph type="body" sz="quarter" idx="13" hasCustomPrompt="1"/>
          </p:nvPr>
        </p:nvSpPr>
        <p:spPr>
          <a:xfrm>
            <a:off x="6690796" y="6151563"/>
            <a:ext cx="5399604" cy="565860"/>
          </a:xfrm>
          <a:prstGeom prst="rect">
            <a:avLst/>
          </a:prstGeom>
        </p:spPr>
        <p:txBody>
          <a:bodyPr/>
          <a:lstStyle>
            <a:lvl1pPr marL="0" indent="0">
              <a:buNone/>
              <a:defRPr sz="2200" b="0" i="0"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enter presenter title</a:t>
            </a:r>
          </a:p>
        </p:txBody>
      </p:sp>
      <p:sp>
        <p:nvSpPr>
          <p:cNvPr id="12" name="Picture Placeholder 11">
            <a:extLst>
              <a:ext uri="{FF2B5EF4-FFF2-40B4-BE49-F238E27FC236}">
                <a16:creationId xmlns:a16="http://schemas.microsoft.com/office/drawing/2014/main" id="{B70160E2-67AB-DF42-9ACA-D2E7C40FDF59}"/>
              </a:ext>
            </a:extLst>
          </p:cNvPr>
          <p:cNvSpPr>
            <a:spLocks noGrp="1"/>
          </p:cNvSpPr>
          <p:nvPr>
            <p:ph type="pic" sz="quarter" idx="14" hasCustomPrompt="1"/>
          </p:nvPr>
        </p:nvSpPr>
        <p:spPr>
          <a:xfrm>
            <a:off x="3644508" y="3457464"/>
            <a:ext cx="2278529" cy="1007859"/>
          </a:xfrm>
        </p:spPr>
        <p:txBody>
          <a:bodyPr/>
          <a:lstStyle>
            <a:lvl1pPr>
              <a:defRPr>
                <a:solidFill>
                  <a:schemeClr val="bg1"/>
                </a:solidFill>
              </a:defRPr>
            </a:lvl1pPr>
          </a:lstStyle>
          <a:p>
            <a:r>
              <a:rPr lang="en-US" dirty="0"/>
              <a:t>Partner Logo</a:t>
            </a:r>
          </a:p>
        </p:txBody>
      </p:sp>
    </p:spTree>
    <p:extLst>
      <p:ext uri="{BB962C8B-B14F-4D97-AF65-F5344CB8AC3E}">
        <p14:creationId xmlns:p14="http://schemas.microsoft.com/office/powerpoint/2010/main" val="27640511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Sub-header">
    <p:bg>
      <p:bgPr>
        <a:solidFill>
          <a:srgbClr val="041B31"/>
        </a:solidFill>
        <a:effectLst/>
      </p:bgPr>
    </p:bg>
    <p:spTree>
      <p:nvGrpSpPr>
        <p:cNvPr id="1" name=""/>
        <p:cNvGrpSpPr/>
        <p:nvPr/>
      </p:nvGrpSpPr>
      <p:grpSpPr>
        <a:xfrm>
          <a:off x="0" y="0"/>
          <a:ext cx="0" cy="0"/>
          <a:chOff x="0" y="0"/>
          <a:chExt cx="0" cy="0"/>
        </a:xfrm>
      </p:grpSpPr>
      <p:grpSp>
        <p:nvGrpSpPr>
          <p:cNvPr id="9" name="Group 8"/>
          <p:cNvGrpSpPr/>
          <p:nvPr/>
        </p:nvGrpSpPr>
        <p:grpSpPr>
          <a:xfrm>
            <a:off x="0" y="2188"/>
            <a:ext cx="12188825" cy="6858000"/>
            <a:chOff x="0" y="2188"/>
            <a:chExt cx="12188825" cy="6858000"/>
          </a:xfrm>
        </p:grpSpPr>
        <p:pic>
          <p:nvPicPr>
            <p:cNvPr id="10" name="Picture 9">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11"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1">
            <a:extLst>
              <a:ext uri="{FF2B5EF4-FFF2-40B4-BE49-F238E27FC236}">
                <a16:creationId xmlns:a16="http://schemas.microsoft.com/office/drawing/2014/main" id="{2E3D0241-31DD-274D-9863-90A9D1CB22B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072" y="5440805"/>
            <a:ext cx="2422863" cy="82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0119F00C-ABB1-5A47-98FD-74E518603910}"/>
              </a:ext>
            </a:extLst>
          </p:cNvPr>
          <p:cNvSpPr>
            <a:spLocks noGrp="1"/>
          </p:cNvSpPr>
          <p:nvPr>
            <p:ph type="body" sz="quarter" idx="10" hasCustomPrompt="1"/>
          </p:nvPr>
        </p:nvSpPr>
        <p:spPr>
          <a:xfrm>
            <a:off x="962568" y="1708110"/>
            <a:ext cx="10253299" cy="2018938"/>
          </a:xfrm>
          <a:prstGeom prst="rect">
            <a:avLst/>
          </a:prstGeom>
        </p:spPr>
        <p:txBody>
          <a:bodyPr>
            <a:noAutofit/>
          </a:bodyPr>
          <a:lstStyle>
            <a:lvl1pPr marL="0" indent="0">
              <a:buNone/>
              <a:defRPr sz="4000" b="1"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Cover Slide Title</a:t>
            </a:r>
          </a:p>
        </p:txBody>
      </p:sp>
      <p:sp>
        <p:nvSpPr>
          <p:cNvPr id="8" name="Text Placeholder 2">
            <a:extLst>
              <a:ext uri="{FF2B5EF4-FFF2-40B4-BE49-F238E27FC236}">
                <a16:creationId xmlns:a16="http://schemas.microsoft.com/office/drawing/2014/main" id="{E843CFC9-13D8-7D48-9C40-F52D231DE2BB}"/>
              </a:ext>
            </a:extLst>
          </p:cNvPr>
          <p:cNvSpPr>
            <a:spLocks noGrp="1"/>
          </p:cNvSpPr>
          <p:nvPr>
            <p:ph type="body" sz="quarter" idx="11" hasCustomPrompt="1"/>
          </p:nvPr>
        </p:nvSpPr>
        <p:spPr>
          <a:xfrm>
            <a:off x="962569" y="2514225"/>
            <a:ext cx="9240044" cy="1227597"/>
          </a:xfrm>
          <a:prstGeom prst="rect">
            <a:avLst/>
          </a:prstGeom>
        </p:spPr>
        <p:txBody>
          <a:bodyPr/>
          <a:lstStyle>
            <a:lvl1pPr marL="0" indent="0">
              <a:buNone/>
              <a:defRPr sz="3000" b="0"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Second level sub header</a:t>
            </a:r>
          </a:p>
        </p:txBody>
      </p:sp>
    </p:spTree>
    <p:extLst>
      <p:ext uri="{BB962C8B-B14F-4D97-AF65-F5344CB8AC3E}">
        <p14:creationId xmlns:p14="http://schemas.microsoft.com/office/powerpoint/2010/main" val="35737628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without Sub-header">
    <p:bg>
      <p:bgPr>
        <a:solidFill>
          <a:srgbClr val="041B31"/>
        </a:solidFill>
        <a:effectLst/>
      </p:bgPr>
    </p:bg>
    <p:spTree>
      <p:nvGrpSpPr>
        <p:cNvPr id="1" name=""/>
        <p:cNvGrpSpPr/>
        <p:nvPr/>
      </p:nvGrpSpPr>
      <p:grpSpPr>
        <a:xfrm>
          <a:off x="0" y="0"/>
          <a:ext cx="0" cy="0"/>
          <a:chOff x="0" y="0"/>
          <a:chExt cx="0" cy="0"/>
        </a:xfrm>
      </p:grpSpPr>
      <p:grpSp>
        <p:nvGrpSpPr>
          <p:cNvPr id="8" name="Group 7"/>
          <p:cNvGrpSpPr/>
          <p:nvPr/>
        </p:nvGrpSpPr>
        <p:grpSpPr>
          <a:xfrm>
            <a:off x="0" y="2188"/>
            <a:ext cx="12188825" cy="6858000"/>
            <a:chOff x="0" y="2188"/>
            <a:chExt cx="12188825" cy="6858000"/>
          </a:xfrm>
        </p:grpSpPr>
        <p:pic>
          <p:nvPicPr>
            <p:cNvPr id="9" name="Picture 8">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10"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1">
            <a:extLst>
              <a:ext uri="{FF2B5EF4-FFF2-40B4-BE49-F238E27FC236}">
                <a16:creationId xmlns:a16="http://schemas.microsoft.com/office/drawing/2014/main" id="{2E3D0241-31DD-274D-9863-90A9D1CB22B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6072" y="5440805"/>
            <a:ext cx="2422863" cy="82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0119F00C-ABB1-5A47-98FD-74E518603910}"/>
              </a:ext>
            </a:extLst>
          </p:cNvPr>
          <p:cNvSpPr>
            <a:spLocks noGrp="1"/>
          </p:cNvSpPr>
          <p:nvPr>
            <p:ph type="body" sz="quarter" idx="10" hasCustomPrompt="1"/>
          </p:nvPr>
        </p:nvSpPr>
        <p:spPr>
          <a:xfrm>
            <a:off x="962568" y="1708110"/>
            <a:ext cx="10241725" cy="2921763"/>
          </a:xfrm>
          <a:prstGeom prst="rect">
            <a:avLst/>
          </a:prstGeom>
        </p:spPr>
        <p:txBody>
          <a:bodyPr>
            <a:noAutofit/>
          </a:bodyPr>
          <a:lstStyle>
            <a:lvl1pPr marL="0" indent="0">
              <a:buNone/>
              <a:defRPr sz="4000" b="1" i="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Click to edit Cover Slide Title</a:t>
            </a:r>
          </a:p>
        </p:txBody>
      </p:sp>
    </p:spTree>
    <p:extLst>
      <p:ext uri="{BB962C8B-B14F-4D97-AF65-F5344CB8AC3E}">
        <p14:creationId xmlns:p14="http://schemas.microsoft.com/office/powerpoint/2010/main" val="25828756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rgbClr val="041B31"/>
        </a:solidFill>
        <a:effectLst/>
      </p:bgPr>
    </p:bg>
    <p:spTree>
      <p:nvGrpSpPr>
        <p:cNvPr id="1" name=""/>
        <p:cNvGrpSpPr/>
        <p:nvPr/>
      </p:nvGrpSpPr>
      <p:grpSpPr>
        <a:xfrm>
          <a:off x="0" y="0"/>
          <a:ext cx="0" cy="0"/>
          <a:chOff x="0" y="0"/>
          <a:chExt cx="0" cy="0"/>
        </a:xfrm>
      </p:grpSpPr>
      <p:grpSp>
        <p:nvGrpSpPr>
          <p:cNvPr id="7" name="Group 6"/>
          <p:cNvGrpSpPr/>
          <p:nvPr/>
        </p:nvGrpSpPr>
        <p:grpSpPr>
          <a:xfrm>
            <a:off x="0" y="2188"/>
            <a:ext cx="12188825" cy="6858000"/>
            <a:chOff x="0" y="2188"/>
            <a:chExt cx="12188825" cy="6858000"/>
          </a:xfrm>
        </p:grpSpPr>
        <p:pic>
          <p:nvPicPr>
            <p:cNvPr id="8" name="Picture 7">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9"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Placeholder 2">
            <a:extLst>
              <a:ext uri="{FF2B5EF4-FFF2-40B4-BE49-F238E27FC236}">
                <a16:creationId xmlns:a16="http://schemas.microsoft.com/office/drawing/2014/main" id="{C6206CA8-B06A-4547-953F-31C085DBA637}"/>
              </a:ext>
            </a:extLst>
          </p:cNvPr>
          <p:cNvSpPr>
            <a:spLocks noGrp="1"/>
          </p:cNvSpPr>
          <p:nvPr>
            <p:ph type="body" sz="quarter" idx="10" hasCustomPrompt="1"/>
          </p:nvPr>
        </p:nvSpPr>
        <p:spPr>
          <a:xfrm>
            <a:off x="962569" y="3548941"/>
            <a:ext cx="9853821" cy="1997617"/>
          </a:xfrm>
          <a:prstGeom prst="rect">
            <a:avLst/>
          </a:prstGeom>
        </p:spPr>
        <p:txBody>
          <a:bodyPr/>
          <a:lstStyle>
            <a:lvl1pPr marL="0" indent="0">
              <a:spcBef>
                <a:spcPts val="0"/>
              </a:spcBef>
              <a:buNone/>
              <a:defRPr sz="4000" b="1" i="0"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Transition Slide Title that</a:t>
            </a:r>
          </a:p>
          <a:p>
            <a:pPr lvl="0"/>
            <a:r>
              <a:rPr lang="en-US" dirty="0"/>
              <a:t>has two lines of text</a:t>
            </a:r>
          </a:p>
        </p:txBody>
      </p:sp>
    </p:spTree>
    <p:extLst>
      <p:ext uri="{BB962C8B-B14F-4D97-AF65-F5344CB8AC3E}">
        <p14:creationId xmlns:p14="http://schemas.microsoft.com/office/powerpoint/2010/main" val="4164752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Bylin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9017" y="1480820"/>
            <a:ext cx="10997996" cy="505839"/>
          </a:xfrm>
        </p:spPr>
        <p:txBody>
          <a:bodyPr>
            <a:noAutofit/>
          </a:bodyPr>
          <a:lstStyle>
            <a:lvl1pPr marL="0" indent="0" algn="l">
              <a:buNone/>
              <a:defRPr sz="2000" b="1" i="0" cap="all" baseline="0">
                <a:solidFill>
                  <a:schemeClr val="accent6"/>
                </a:solidFill>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endParaRPr lang="en-US" dirty="0"/>
          </a:p>
        </p:txBody>
      </p:sp>
      <p:sp>
        <p:nvSpPr>
          <p:cNvPr id="7" name="Content Placeholder 2"/>
          <p:cNvSpPr>
            <a:spLocks noGrp="1"/>
          </p:cNvSpPr>
          <p:nvPr>
            <p:ph idx="13" hasCustomPrompt="1"/>
          </p:nvPr>
        </p:nvSpPr>
        <p:spPr>
          <a:xfrm>
            <a:off x="659017" y="1874586"/>
            <a:ext cx="10981047" cy="4330634"/>
          </a:xfrm>
        </p:spPr>
        <p:txBody>
          <a:bodyPr>
            <a:normAutofit/>
          </a:bodyPr>
          <a:lstStyle>
            <a:lvl1pPr marL="0" marR="0" indent="0" algn="l" defTabSz="914172" rtl="0" eaLnBrk="1" fontAlgn="auto" latinLnBrk="0" hangingPunct="1">
              <a:lnSpc>
                <a:spcPct val="90000"/>
              </a:lnSpc>
              <a:spcBef>
                <a:spcPts val="1000"/>
              </a:spcBef>
              <a:spcAft>
                <a:spcPts val="0"/>
              </a:spcAft>
              <a:buClrTx/>
              <a:buSzTx/>
              <a:buFontTx/>
              <a:buNone/>
              <a:tabLst/>
              <a:defRPr sz="2400" b="0" i="0" baseline="0"/>
            </a:lvl1pPr>
            <a:lvl2pPr marL="685629" marR="0" indent="-228543" algn="l" defTabSz="914172" rtl="0" eaLnBrk="1" fontAlgn="auto" latinLnBrk="0" hangingPunct="1">
              <a:lnSpc>
                <a:spcPct val="90000"/>
              </a:lnSpc>
              <a:spcBef>
                <a:spcPts val="500"/>
              </a:spcBef>
              <a:spcAft>
                <a:spcPts val="0"/>
              </a:spcAft>
              <a:buClrTx/>
              <a:buSzTx/>
              <a:buFont typeface="Arial"/>
              <a:buChar char="•"/>
              <a:tabLst/>
              <a:defRPr sz="2400" b="0"/>
            </a:lvl2pPr>
            <a:lvl3pPr marL="1142715" marR="0" indent="-228543" algn="l" defTabSz="914172" rtl="0" eaLnBrk="1" fontAlgn="auto" latinLnBrk="0" hangingPunct="1">
              <a:lnSpc>
                <a:spcPct val="90000"/>
              </a:lnSpc>
              <a:spcBef>
                <a:spcPts val="500"/>
              </a:spcBef>
              <a:spcAft>
                <a:spcPts val="0"/>
              </a:spcAft>
              <a:buClrTx/>
              <a:buSzTx/>
              <a:buFont typeface=".AppleSystemUIFont" charset="-120"/>
              <a:buChar char="–"/>
              <a:tabLst/>
              <a:defRPr sz="2400" b="0"/>
            </a:lvl3pPr>
            <a:lvl4pPr marL="1599800" marR="0" indent="-228543" algn="l" defTabSz="914172" rtl="0" eaLnBrk="1" fontAlgn="auto" latinLnBrk="0" hangingPunct="1">
              <a:lnSpc>
                <a:spcPct val="90000"/>
              </a:lnSpc>
              <a:spcBef>
                <a:spcPts val="500"/>
              </a:spcBef>
              <a:spcAft>
                <a:spcPts val="0"/>
              </a:spcAft>
              <a:buClrTx/>
              <a:buSzTx/>
              <a:buFont typeface="Wingdings" charset="2"/>
              <a:buChar char="§"/>
              <a:tabLst/>
              <a:defRPr sz="2400" b="0"/>
            </a:lvl4pPr>
            <a:lvl5pPr marL="2056886" marR="0" indent="-228543" algn="l" defTabSz="914172" rtl="0" eaLnBrk="1" fontAlgn="auto" latinLnBrk="0" hangingPunct="1">
              <a:lnSpc>
                <a:spcPct val="90000"/>
              </a:lnSpc>
              <a:spcBef>
                <a:spcPts val="500"/>
              </a:spcBef>
              <a:spcAft>
                <a:spcPts val="0"/>
              </a:spcAft>
              <a:buClrTx/>
              <a:buSzTx/>
              <a:buFont typeface="Arial"/>
              <a:buChar char="•"/>
              <a:tabLst/>
              <a:defRPr sz="24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cSld>
  <p:clrMapOvr>
    <a:masterClrMapping/>
  </p:clrMapOvr>
  <p:transition>
    <p:fade/>
  </p:transition>
  <p:hf hdr="0" ftr="0" dt="0"/>
  <p:extLst mod="1">
    <p:ext uri="{DCECCB84-F9BA-43D5-87BE-67443E8EF086}">
      <p15:sldGuideLst xmlns:p15="http://schemas.microsoft.com/office/powerpoint/2012/main">
        <p15:guide id="1" pos="734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ansition Slide with Subtitle">
    <p:bg>
      <p:bgPr>
        <a:solidFill>
          <a:srgbClr val="041B31"/>
        </a:solidFill>
        <a:effectLst/>
      </p:bgPr>
    </p:bg>
    <p:spTree>
      <p:nvGrpSpPr>
        <p:cNvPr id="1" name=""/>
        <p:cNvGrpSpPr/>
        <p:nvPr/>
      </p:nvGrpSpPr>
      <p:grpSpPr>
        <a:xfrm>
          <a:off x="0" y="0"/>
          <a:ext cx="0" cy="0"/>
          <a:chOff x="0" y="0"/>
          <a:chExt cx="0" cy="0"/>
        </a:xfrm>
      </p:grpSpPr>
      <p:grpSp>
        <p:nvGrpSpPr>
          <p:cNvPr id="8" name="Group 7"/>
          <p:cNvGrpSpPr/>
          <p:nvPr/>
        </p:nvGrpSpPr>
        <p:grpSpPr>
          <a:xfrm>
            <a:off x="0" y="2188"/>
            <a:ext cx="12188825" cy="6858000"/>
            <a:chOff x="0" y="2188"/>
            <a:chExt cx="12188825" cy="6858000"/>
          </a:xfrm>
        </p:grpSpPr>
        <p:pic>
          <p:nvPicPr>
            <p:cNvPr id="9" name="Picture 8">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10"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Placeholder 2">
            <a:extLst>
              <a:ext uri="{FF2B5EF4-FFF2-40B4-BE49-F238E27FC236}">
                <a16:creationId xmlns:a16="http://schemas.microsoft.com/office/drawing/2014/main" id="{C6206CA8-B06A-4547-953F-31C085DBA637}"/>
              </a:ext>
            </a:extLst>
          </p:cNvPr>
          <p:cNvSpPr>
            <a:spLocks noGrp="1"/>
          </p:cNvSpPr>
          <p:nvPr>
            <p:ph type="body" sz="quarter" idx="10" hasCustomPrompt="1"/>
          </p:nvPr>
        </p:nvSpPr>
        <p:spPr>
          <a:xfrm>
            <a:off x="962569" y="3548941"/>
            <a:ext cx="9853821" cy="1274071"/>
          </a:xfrm>
          <a:prstGeom prst="rect">
            <a:avLst/>
          </a:prstGeom>
        </p:spPr>
        <p:txBody>
          <a:bodyPr/>
          <a:lstStyle>
            <a:lvl1pPr marL="0" indent="0">
              <a:spcBef>
                <a:spcPts val="0"/>
              </a:spcBef>
              <a:buNone/>
              <a:defRPr sz="4000" b="1" i="0"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Transition Slide Title that</a:t>
            </a:r>
          </a:p>
          <a:p>
            <a:pPr lvl="0"/>
            <a:r>
              <a:rPr lang="en-US" dirty="0"/>
              <a:t>has two lines of text</a:t>
            </a:r>
          </a:p>
        </p:txBody>
      </p:sp>
      <p:sp>
        <p:nvSpPr>
          <p:cNvPr id="7" name="Text Placeholder 2">
            <a:extLst>
              <a:ext uri="{FF2B5EF4-FFF2-40B4-BE49-F238E27FC236}">
                <a16:creationId xmlns:a16="http://schemas.microsoft.com/office/drawing/2014/main" id="{416A0156-6F72-7F40-AB83-192320859CF8}"/>
              </a:ext>
            </a:extLst>
          </p:cNvPr>
          <p:cNvSpPr>
            <a:spLocks noGrp="1"/>
          </p:cNvSpPr>
          <p:nvPr>
            <p:ph type="body" sz="quarter" idx="11" hasCustomPrompt="1"/>
          </p:nvPr>
        </p:nvSpPr>
        <p:spPr>
          <a:xfrm>
            <a:off x="962569" y="4853262"/>
            <a:ext cx="9853821" cy="1274071"/>
          </a:xfrm>
          <a:prstGeom prst="rect">
            <a:avLst/>
          </a:prstGeom>
        </p:spPr>
        <p:txBody>
          <a:bodyPr>
            <a:normAutofit/>
          </a:bodyPr>
          <a:lstStyle>
            <a:lvl1pPr marL="0" indent="0">
              <a:spcBef>
                <a:spcPts val="0"/>
              </a:spcBef>
              <a:buNone/>
              <a:defRPr sz="3200" b="0" i="0" baseline="0">
                <a:solidFill>
                  <a:schemeClr val="bg1"/>
                </a:solidFill>
                <a:latin typeface="Calibri" charset="0"/>
                <a:ea typeface="Calibri" charset="0"/>
                <a:cs typeface="Calibri" charset="0"/>
              </a:defRPr>
            </a:lvl1pPr>
            <a:lvl2pPr marL="457086" indent="0">
              <a:buNone/>
              <a:defRPr>
                <a:solidFill>
                  <a:schemeClr val="bg1"/>
                </a:solidFill>
              </a:defRPr>
            </a:lvl2pPr>
            <a:lvl3pPr marL="914172" indent="0">
              <a:buNone/>
              <a:defRPr sz="3000">
                <a:solidFill>
                  <a:schemeClr val="bg1"/>
                </a:solidFill>
              </a:defRPr>
            </a:lvl3pPr>
            <a:lvl4pPr marL="1371257" indent="0">
              <a:buNone/>
              <a:defRPr>
                <a:solidFill>
                  <a:schemeClr val="bg1"/>
                </a:solidFill>
              </a:defRPr>
            </a:lvl4pPr>
            <a:lvl5pPr marL="1828343" indent="0">
              <a:buNone/>
              <a:defRPr>
                <a:solidFill>
                  <a:schemeClr val="bg1"/>
                </a:solidFill>
              </a:defRPr>
            </a:lvl5pPr>
          </a:lstStyle>
          <a:p>
            <a:pPr lvl="0"/>
            <a:r>
              <a:rPr lang="en-US" dirty="0"/>
              <a:t>Transition Slide Title that</a:t>
            </a:r>
          </a:p>
          <a:p>
            <a:pPr lvl="0"/>
            <a:r>
              <a:rPr lang="en-US" dirty="0"/>
              <a:t>has two lines of text</a:t>
            </a:r>
          </a:p>
        </p:txBody>
      </p:sp>
    </p:spTree>
    <p:extLst>
      <p:ext uri="{BB962C8B-B14F-4D97-AF65-F5344CB8AC3E}">
        <p14:creationId xmlns:p14="http://schemas.microsoft.com/office/powerpoint/2010/main" val="12227636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er Quote">
    <p:bg>
      <p:bgPr>
        <a:solidFill>
          <a:srgbClr val="041B31"/>
        </a:solidFill>
        <a:effectLst/>
      </p:bgPr>
    </p:bg>
    <p:spTree>
      <p:nvGrpSpPr>
        <p:cNvPr id="1" name=""/>
        <p:cNvGrpSpPr/>
        <p:nvPr/>
      </p:nvGrpSpPr>
      <p:grpSpPr>
        <a:xfrm>
          <a:off x="0" y="0"/>
          <a:ext cx="0" cy="0"/>
          <a:chOff x="0" y="0"/>
          <a:chExt cx="0" cy="0"/>
        </a:xfrm>
      </p:grpSpPr>
      <p:grpSp>
        <p:nvGrpSpPr>
          <p:cNvPr id="6" name="Group 5"/>
          <p:cNvGrpSpPr/>
          <p:nvPr/>
        </p:nvGrpSpPr>
        <p:grpSpPr>
          <a:xfrm>
            <a:off x="0" y="2188"/>
            <a:ext cx="12188825" cy="6858000"/>
            <a:chOff x="0" y="2188"/>
            <a:chExt cx="12188825" cy="6858000"/>
          </a:xfrm>
        </p:grpSpPr>
        <p:pic>
          <p:nvPicPr>
            <p:cNvPr id="7" name="Picture 6">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9"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7">
            <a:extLst>
              <a:ext uri="{FF2B5EF4-FFF2-40B4-BE49-F238E27FC236}">
                <a16:creationId xmlns:a16="http://schemas.microsoft.com/office/drawing/2014/main" id="{2361536B-F81A-E946-97E4-D5BAD27A3182}"/>
              </a:ext>
            </a:extLst>
          </p:cNvPr>
          <p:cNvSpPr>
            <a:spLocks noGrp="1"/>
          </p:cNvSpPr>
          <p:nvPr>
            <p:ph type="body" sz="quarter" idx="10" hasCustomPrompt="1"/>
          </p:nvPr>
        </p:nvSpPr>
        <p:spPr>
          <a:xfrm>
            <a:off x="1414835" y="1005839"/>
            <a:ext cx="9359153" cy="4225365"/>
          </a:xfrm>
        </p:spPr>
        <p:txBody>
          <a:bodyPr wrap="square">
            <a:normAutofit/>
          </a:bodyPr>
          <a:lstStyle>
            <a:lvl1pPr algn="l" hangingPunct="1">
              <a:lnSpc>
                <a:spcPct val="100000"/>
              </a:lnSpc>
              <a:defRPr sz="3600" baseline="0">
                <a:solidFill>
                  <a:schemeClr val="bg1"/>
                </a:solidFill>
              </a:defRPr>
            </a:lvl1pPr>
          </a:lstStyle>
          <a:p>
            <a:pPr lvl="0"/>
            <a:r>
              <a:rPr lang="en-US" dirty="0"/>
              <a:t>“MapR is an amazing solution for ABC Company. We have increased top line revenue growth, decreased bottom line expenses, sharpened our forward-looking visibility, and have begun to leverage predictive analytics to drive business process improvement”.</a:t>
            </a:r>
          </a:p>
        </p:txBody>
      </p:sp>
      <p:sp>
        <p:nvSpPr>
          <p:cNvPr id="12" name="Text Placeholder 11"/>
          <p:cNvSpPr>
            <a:spLocks noGrp="1"/>
          </p:cNvSpPr>
          <p:nvPr>
            <p:ph type="body" sz="quarter" idx="11" hasCustomPrompt="1"/>
          </p:nvPr>
        </p:nvSpPr>
        <p:spPr>
          <a:xfrm>
            <a:off x="1414835" y="5231204"/>
            <a:ext cx="8816285" cy="1003651"/>
          </a:xfrm>
        </p:spPr>
        <p:txBody>
          <a:bodyPr/>
          <a:lstStyle>
            <a:lvl1pPr algn="r">
              <a:defRPr i="1">
                <a:solidFill>
                  <a:schemeClr val="bg1"/>
                </a:solidFill>
              </a:defRPr>
            </a:lvl1pPr>
          </a:lstStyle>
          <a:p>
            <a:pPr lvl="0"/>
            <a:r>
              <a:rPr lang="en-US" dirty="0"/>
              <a:t>John Smith, CEO, ABC Company</a:t>
            </a:r>
          </a:p>
        </p:txBody>
      </p:sp>
    </p:spTree>
    <p:extLst>
      <p:ext uri="{BB962C8B-B14F-4D97-AF65-F5344CB8AC3E}">
        <p14:creationId xmlns:p14="http://schemas.microsoft.com/office/powerpoint/2010/main" val="29895994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mportant Point">
    <p:bg>
      <p:bgPr>
        <a:solidFill>
          <a:srgbClr val="041B31"/>
        </a:solidFill>
        <a:effectLst/>
      </p:bgPr>
    </p:bg>
    <p:spTree>
      <p:nvGrpSpPr>
        <p:cNvPr id="1" name=""/>
        <p:cNvGrpSpPr/>
        <p:nvPr/>
      </p:nvGrpSpPr>
      <p:grpSpPr>
        <a:xfrm>
          <a:off x="0" y="0"/>
          <a:ext cx="0" cy="0"/>
          <a:chOff x="0" y="0"/>
          <a:chExt cx="0" cy="0"/>
        </a:xfrm>
      </p:grpSpPr>
      <p:grpSp>
        <p:nvGrpSpPr>
          <p:cNvPr id="6" name="Group 5"/>
          <p:cNvGrpSpPr/>
          <p:nvPr/>
        </p:nvGrpSpPr>
        <p:grpSpPr>
          <a:xfrm>
            <a:off x="0" y="2188"/>
            <a:ext cx="12188825" cy="6858000"/>
            <a:chOff x="0" y="2188"/>
            <a:chExt cx="12188825" cy="6858000"/>
          </a:xfrm>
        </p:grpSpPr>
        <p:pic>
          <p:nvPicPr>
            <p:cNvPr id="7" name="Picture 6">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9"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7">
            <a:extLst>
              <a:ext uri="{FF2B5EF4-FFF2-40B4-BE49-F238E27FC236}">
                <a16:creationId xmlns:a16="http://schemas.microsoft.com/office/drawing/2014/main" id="{2361536B-F81A-E946-97E4-D5BAD27A3182}"/>
              </a:ext>
            </a:extLst>
          </p:cNvPr>
          <p:cNvSpPr>
            <a:spLocks noGrp="1"/>
          </p:cNvSpPr>
          <p:nvPr>
            <p:ph type="body" sz="quarter" idx="10" hasCustomPrompt="1"/>
          </p:nvPr>
        </p:nvSpPr>
        <p:spPr>
          <a:xfrm>
            <a:off x="1308847" y="760803"/>
            <a:ext cx="9359153" cy="5345358"/>
          </a:xfrm>
        </p:spPr>
        <p:txBody>
          <a:bodyPr anchor="ctr">
            <a:noAutofit/>
          </a:bodyPr>
          <a:lstStyle>
            <a:lvl1pPr algn="ctr">
              <a:defRPr lang="en-US" sz="3600" b="0" i="0" baseline="0" smtClean="0">
                <a:solidFill>
                  <a:schemeClr val="bg1"/>
                </a:solidFill>
                <a:effectLst/>
              </a:defRPr>
            </a:lvl1pPr>
          </a:lstStyle>
          <a:p>
            <a:pPr lvl="0"/>
            <a:r>
              <a:rPr lang="en-US" dirty="0"/>
              <a:t>MapR Technologies, Inc., provider of the industry’s leading data platform for AI and Analytics, enables enterprises to inject </a:t>
            </a:r>
            <a:br>
              <a:rPr lang="en-US" dirty="0"/>
            </a:br>
            <a:r>
              <a:rPr lang="en-US" dirty="0"/>
              <a:t>analytics into their business processes to increase revenue, reduce, costs, and mitigate risks. Global 2000 enterprises trust the MapR Data Platform to help them solve their most complex AI and analytics challenges.</a:t>
            </a:r>
          </a:p>
        </p:txBody>
      </p:sp>
    </p:spTree>
    <p:extLst>
      <p:ext uri="{BB962C8B-B14F-4D97-AF65-F5344CB8AC3E}">
        <p14:creationId xmlns:p14="http://schemas.microsoft.com/office/powerpoint/2010/main" val="5998174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Just Logo">
    <p:bg>
      <p:bgPr>
        <a:solidFill>
          <a:srgbClr val="041B31"/>
        </a:solidFill>
        <a:effectLst/>
      </p:bgPr>
    </p:bg>
    <p:spTree>
      <p:nvGrpSpPr>
        <p:cNvPr id="1" name=""/>
        <p:cNvGrpSpPr/>
        <p:nvPr/>
      </p:nvGrpSpPr>
      <p:grpSpPr>
        <a:xfrm>
          <a:off x="0" y="0"/>
          <a:ext cx="0" cy="0"/>
          <a:chOff x="0" y="0"/>
          <a:chExt cx="0" cy="0"/>
        </a:xfrm>
      </p:grpSpPr>
      <p:grpSp>
        <p:nvGrpSpPr>
          <p:cNvPr id="6" name="Group 5"/>
          <p:cNvGrpSpPr/>
          <p:nvPr/>
        </p:nvGrpSpPr>
        <p:grpSpPr>
          <a:xfrm>
            <a:off x="0" y="2188"/>
            <a:ext cx="12188825" cy="6858000"/>
            <a:chOff x="0" y="2188"/>
            <a:chExt cx="12188825" cy="6858000"/>
          </a:xfrm>
        </p:grpSpPr>
        <p:pic>
          <p:nvPicPr>
            <p:cNvPr id="7" name="Picture 6">
              <a:extLst>
                <a:ext uri="{FF2B5EF4-FFF2-40B4-BE49-F238E27FC236}">
                  <a16:creationId xmlns:a16="http://schemas.microsoft.com/office/drawing/2014/main" id="{3DA099B4-9C10-D24D-AF42-27BCB851DC5A}"/>
                </a:ext>
              </a:extLst>
            </p:cNvPr>
            <p:cNvPicPr>
              <a:picLocks noChangeAspect="1"/>
            </p:cNvPicPr>
            <p:nvPr/>
          </p:nvPicPr>
          <p:blipFill>
            <a:blip r:embed="rId2" cstate="screen">
              <a:alphaModFix amt="7000"/>
              <a:extLst>
                <a:ext uri="{28A0092B-C50C-407E-A947-70E740481C1C}">
                  <a14:useLocalDpi xmlns:a14="http://schemas.microsoft.com/office/drawing/2010/main"/>
                </a:ext>
              </a:extLst>
            </a:blip>
            <a:stretch>
              <a:fillRect/>
            </a:stretch>
          </p:blipFill>
          <p:spPr>
            <a:xfrm>
              <a:off x="0" y="2188"/>
              <a:ext cx="12188825" cy="6858000"/>
            </a:xfrm>
            <a:prstGeom prst="rect">
              <a:avLst/>
            </a:prstGeom>
            <a:effectLst>
              <a:outerShdw blurRad="50800" dist="50800" dir="5400000" algn="ctr" rotWithShape="0">
                <a:srgbClr val="000000"/>
              </a:outerShdw>
            </a:effectLst>
          </p:spPr>
        </p:pic>
        <p:pic>
          <p:nvPicPr>
            <p:cNvPr id="8" name="Picture 10">
              <a:extLst>
                <a:ext uri="{FF2B5EF4-FFF2-40B4-BE49-F238E27FC236}">
                  <a16:creationId xmlns:a16="http://schemas.microsoft.com/office/drawing/2014/main" id="{E0F997D8-32E1-9049-B328-967451FAA59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rcRect r="8643" b="9340"/>
            <a:stretch>
              <a:fillRect/>
            </a:stretch>
          </p:blipFill>
          <p:spPr bwMode="auto">
            <a:xfrm>
              <a:off x="4672012" y="1456713"/>
              <a:ext cx="7516813" cy="540128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04747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6874E9-C1E6-1842-9518-D0B483BCEE76}"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D38F-6E10-0144-A14A-ADEAB8642C00}" type="slidenum">
              <a:rPr lang="en-US" smtClean="0"/>
              <a:t>‹#›</a:t>
            </a:fld>
            <a:endParaRPr lang="en-US"/>
          </a:p>
        </p:txBody>
      </p:sp>
    </p:spTree>
    <p:extLst>
      <p:ext uri="{BB962C8B-B14F-4D97-AF65-F5344CB8AC3E}">
        <p14:creationId xmlns:p14="http://schemas.microsoft.com/office/powerpoint/2010/main" val="42750921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yline">
    <p:spTree>
      <p:nvGrpSpPr>
        <p:cNvPr id="1" name=""/>
        <p:cNvGrpSpPr/>
        <p:nvPr/>
      </p:nvGrpSpPr>
      <p:grpSpPr>
        <a:xfrm>
          <a:off x="0" y="0"/>
          <a:ext cx="0" cy="0"/>
          <a:chOff x="0" y="0"/>
          <a:chExt cx="0" cy="0"/>
        </a:xfrm>
      </p:grpSpPr>
      <p:sp>
        <p:nvSpPr>
          <p:cNvPr id="5"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6" name="Subtitle 2"/>
          <p:cNvSpPr>
            <a:spLocks noGrp="1"/>
          </p:cNvSpPr>
          <p:nvPr>
            <p:ph type="subTitle" idx="1"/>
          </p:nvPr>
        </p:nvSpPr>
        <p:spPr>
          <a:xfrm>
            <a:off x="659017" y="1480820"/>
            <a:ext cx="10997996" cy="505839"/>
          </a:xfrm>
        </p:spPr>
        <p:txBody>
          <a:bodyPr>
            <a:noAutofit/>
          </a:bodyPr>
          <a:lstStyle>
            <a:lvl1pPr marL="0" indent="0" algn="l">
              <a:buNone/>
              <a:defRPr sz="2000" b="1" i="0" cap="all" baseline="0">
                <a:solidFill>
                  <a:schemeClr val="accent6"/>
                </a:solidFill>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58592506"/>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414362"/>
      </p:ext>
    </p:extLst>
  </p:cSld>
  <p:clrMapOvr>
    <a:masterClrMapping/>
  </p:clrMapOvr>
  <p:transitio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722" y="1488440"/>
            <a:ext cx="5458691" cy="4798060"/>
          </a:xfrm>
        </p:spPr>
        <p:txBody>
          <a:bodyPr>
            <a:normAutofit/>
          </a:bodyPr>
          <a:lstStyle>
            <a:lvl1pPr marL="0" indent="0">
              <a:buFont typeface="Arial" charset="0"/>
              <a:buNone/>
              <a:defRPr sz="2000" b="0" i="0" baseline="0"/>
            </a:lvl1pPr>
            <a:lvl2pPr marL="457086" indent="0">
              <a:buNone/>
              <a:defRPr sz="1800" b="0"/>
            </a:lvl2pPr>
            <a:lvl3pPr marL="914172" indent="0">
              <a:buNone/>
              <a:defRPr sz="1800" b="0"/>
            </a:lvl3pPr>
            <a:lvl4pPr marL="1371257" indent="0">
              <a:buNone/>
              <a:defRPr sz="1800" b="0"/>
            </a:lvl4pPr>
            <a:lvl5pPr marL="1828343" indent="0">
              <a:buNone/>
              <a:defRPr sz="1800" b="0"/>
            </a:lvl5pPr>
          </a:lstStyle>
          <a:p>
            <a:pPr lvl="0"/>
            <a:r>
              <a:rPr lang="en-US"/>
              <a:t>Edit Master text styles</a:t>
            </a:r>
          </a:p>
        </p:txBody>
      </p:sp>
      <p:sp>
        <p:nvSpPr>
          <p:cNvPr id="4" name="Content Placeholder 3"/>
          <p:cNvSpPr>
            <a:spLocks noGrp="1"/>
          </p:cNvSpPr>
          <p:nvPr>
            <p:ph sz="half" idx="2"/>
          </p:nvPr>
        </p:nvSpPr>
        <p:spPr>
          <a:xfrm>
            <a:off x="6259493" y="1488440"/>
            <a:ext cx="5397520" cy="4798060"/>
          </a:xfrm>
        </p:spPr>
        <p:txBody>
          <a:bodyPr>
            <a:normAutofit/>
          </a:bodyPr>
          <a:lstStyle>
            <a:lvl1pPr marL="0" indent="0">
              <a:buFont typeface="Arial" charset="0"/>
              <a:buNone/>
              <a:defRPr sz="2000" b="0" i="0" baseline="0"/>
            </a:lvl1pPr>
            <a:lvl2pPr marL="457086" indent="0">
              <a:buNone/>
              <a:defRPr sz="1800" b="0"/>
            </a:lvl2pPr>
            <a:lvl3pPr marL="914172" indent="0">
              <a:buNone/>
              <a:defRPr sz="1800" b="0"/>
            </a:lvl3pPr>
            <a:lvl4pPr marL="1371257" indent="0">
              <a:buNone/>
              <a:defRPr sz="1800" b="0"/>
            </a:lvl4pPr>
            <a:lvl5pPr marL="1828343" indent="0">
              <a:buNone/>
              <a:defRPr sz="1800" b="0"/>
            </a:lvl5pPr>
          </a:lstStyle>
          <a:p>
            <a:pPr lvl="0"/>
            <a:r>
              <a:rPr lang="en-US"/>
              <a:t>Edit Master text styles</a:t>
            </a:r>
          </a:p>
        </p:txBody>
      </p:sp>
      <p:sp>
        <p:nvSpPr>
          <p:cNvPr id="5"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94021421"/>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2463" y="1485900"/>
            <a:ext cx="5441950" cy="526598"/>
          </a:xfrm>
        </p:spPr>
        <p:txBody>
          <a:bodyPr anchor="t" anchorCtr="0">
            <a:normAutofit/>
          </a:bodyPr>
          <a:lstStyle>
            <a:lvl1pPr marL="0" indent="0">
              <a:buNone/>
              <a:defRPr sz="2000" b="1" cap="all" baseline="0">
                <a:solidFill>
                  <a:schemeClr val="accent6"/>
                </a:solidFill>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52463" y="1847397"/>
            <a:ext cx="5441950" cy="4439103"/>
          </a:xfrm>
        </p:spPr>
        <p:txBody>
          <a:bodyPr>
            <a:normAutofit/>
          </a:bodyPr>
          <a:lstStyle>
            <a:lvl1pPr marL="0" marR="0" indent="0" algn="l" defTabSz="914172" rtl="0" eaLnBrk="1" fontAlgn="auto" latinLnBrk="0" hangingPunct="1">
              <a:lnSpc>
                <a:spcPct val="90000"/>
              </a:lnSpc>
              <a:spcBef>
                <a:spcPts val="1000"/>
              </a:spcBef>
              <a:spcAft>
                <a:spcPts val="0"/>
              </a:spcAft>
              <a:buClrTx/>
              <a:buSzTx/>
              <a:buFontTx/>
              <a:buNone/>
              <a:tabLst/>
              <a:defRPr sz="2000"/>
            </a:lvl1pPr>
            <a:lvl2pPr marL="685629" marR="0" indent="-228543" algn="l" defTabSz="914172" rtl="0" eaLnBrk="1" fontAlgn="auto" latinLnBrk="0" hangingPunct="1">
              <a:lnSpc>
                <a:spcPct val="90000"/>
              </a:lnSpc>
              <a:spcBef>
                <a:spcPts val="500"/>
              </a:spcBef>
              <a:spcAft>
                <a:spcPts val="0"/>
              </a:spcAft>
              <a:buClrTx/>
              <a:buSzTx/>
              <a:buFont typeface="Arial"/>
              <a:buChar char="•"/>
              <a:tabLst/>
              <a:defRPr sz="2000"/>
            </a:lvl2pPr>
            <a:lvl3pPr marL="1142715" marR="0" indent="-228543" algn="l" defTabSz="914172" rtl="0" eaLnBrk="1" fontAlgn="auto" latinLnBrk="0" hangingPunct="1">
              <a:lnSpc>
                <a:spcPct val="90000"/>
              </a:lnSpc>
              <a:spcBef>
                <a:spcPts val="500"/>
              </a:spcBef>
              <a:spcAft>
                <a:spcPts val="0"/>
              </a:spcAft>
              <a:buClrTx/>
              <a:buSzTx/>
              <a:buFont typeface=".AppleSystemUIFont" charset="-120"/>
              <a:buChar char="–"/>
              <a:tabLst/>
              <a:defRPr sz="2000"/>
            </a:lvl3pPr>
            <a:lvl4pPr marL="1599800" marR="0" indent="-228543" algn="l" defTabSz="914172" rtl="0" eaLnBrk="1" fontAlgn="auto" latinLnBrk="0" hangingPunct="1">
              <a:lnSpc>
                <a:spcPct val="90000"/>
              </a:lnSpc>
              <a:spcBef>
                <a:spcPts val="500"/>
              </a:spcBef>
              <a:spcAft>
                <a:spcPts val="0"/>
              </a:spcAft>
              <a:buClrTx/>
              <a:buSzTx/>
              <a:buFont typeface="Wingdings" charset="2"/>
              <a:buChar char="§"/>
              <a:tabLst/>
              <a:defRPr sz="2000"/>
            </a:lvl4pPr>
            <a:lvl5pPr marL="2056886" marR="0" indent="-228543" algn="l" defTabSz="914172" rtl="0" eaLnBrk="1" fontAlgn="auto" latinLnBrk="0" hangingPunct="1">
              <a:lnSpc>
                <a:spcPct val="90000"/>
              </a:lnSpc>
              <a:spcBef>
                <a:spcPts val="500"/>
              </a:spcBef>
              <a:spcAft>
                <a:spcPts val="0"/>
              </a:spcAft>
              <a:buClrTx/>
              <a:buSzTx/>
              <a:buFont typeface="Arial"/>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8529" y="1485900"/>
            <a:ext cx="5391536" cy="526598"/>
          </a:xfrm>
        </p:spPr>
        <p:txBody>
          <a:bodyPr anchor="t" anchorCtr="0">
            <a:normAutofit/>
          </a:bodyPr>
          <a:lstStyle>
            <a:lvl1pPr marL="0" indent="0">
              <a:buNone/>
              <a:defRPr sz="2000" b="1" cap="all" baseline="0">
                <a:solidFill>
                  <a:schemeClr val="accent6"/>
                </a:solidFill>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48529" y="1847397"/>
            <a:ext cx="5391536" cy="4439103"/>
          </a:xfrm>
        </p:spPr>
        <p:txBody>
          <a:bodyPr>
            <a:normAutofit/>
          </a:bodyPr>
          <a:lstStyle>
            <a:lvl1pPr marL="0" marR="0" indent="0" algn="l" defTabSz="914172" rtl="0" eaLnBrk="1" fontAlgn="auto" latinLnBrk="0" hangingPunct="1">
              <a:lnSpc>
                <a:spcPct val="90000"/>
              </a:lnSpc>
              <a:spcBef>
                <a:spcPts val="1000"/>
              </a:spcBef>
              <a:spcAft>
                <a:spcPts val="0"/>
              </a:spcAft>
              <a:buClrTx/>
              <a:buSzTx/>
              <a:buFontTx/>
              <a:buNone/>
              <a:tabLst/>
              <a:defRPr sz="2000"/>
            </a:lvl1pPr>
            <a:lvl2pPr marL="685629" marR="0" indent="-228543" algn="l" defTabSz="914172" rtl="0" eaLnBrk="1" fontAlgn="auto" latinLnBrk="0" hangingPunct="1">
              <a:lnSpc>
                <a:spcPct val="90000"/>
              </a:lnSpc>
              <a:spcBef>
                <a:spcPts val="500"/>
              </a:spcBef>
              <a:spcAft>
                <a:spcPts val="0"/>
              </a:spcAft>
              <a:buClrTx/>
              <a:buSzTx/>
              <a:buFont typeface="Arial"/>
              <a:buChar char="•"/>
              <a:tabLst/>
              <a:defRPr sz="2000"/>
            </a:lvl2pPr>
            <a:lvl3pPr marL="1142715" marR="0" indent="-228543" algn="l" defTabSz="914172" rtl="0" eaLnBrk="1" fontAlgn="auto" latinLnBrk="0" hangingPunct="1">
              <a:lnSpc>
                <a:spcPct val="90000"/>
              </a:lnSpc>
              <a:spcBef>
                <a:spcPts val="500"/>
              </a:spcBef>
              <a:spcAft>
                <a:spcPts val="0"/>
              </a:spcAft>
              <a:buClrTx/>
              <a:buSzTx/>
              <a:buFont typeface=".AppleSystemUIFont" charset="-120"/>
              <a:buChar char="–"/>
              <a:tabLst/>
              <a:defRPr sz="2000"/>
            </a:lvl3pPr>
            <a:lvl4pPr marL="1599800" marR="0" indent="-228543" algn="l" defTabSz="914172" rtl="0" eaLnBrk="1" fontAlgn="auto" latinLnBrk="0" hangingPunct="1">
              <a:lnSpc>
                <a:spcPct val="90000"/>
              </a:lnSpc>
              <a:spcBef>
                <a:spcPts val="500"/>
              </a:spcBef>
              <a:spcAft>
                <a:spcPts val="0"/>
              </a:spcAft>
              <a:buClrTx/>
              <a:buSzTx/>
              <a:buFont typeface="Wingdings" charset="2"/>
              <a:buChar char="§"/>
              <a:tabLst/>
              <a:defRPr sz="2000"/>
            </a:lvl4pPr>
            <a:lvl5pPr marL="2056886" marR="0" indent="-228543" algn="l" defTabSz="914172" rtl="0" eaLnBrk="1" fontAlgn="auto" latinLnBrk="0" hangingPunct="1">
              <a:lnSpc>
                <a:spcPct val="90000"/>
              </a:lnSpc>
              <a:spcBef>
                <a:spcPts val="500"/>
              </a:spcBef>
              <a:spcAft>
                <a:spcPts val="0"/>
              </a:spcAft>
              <a:buClrTx/>
              <a:buSzTx/>
              <a:buFont typeface="Arial"/>
              <a:buChar char="•"/>
              <a:tabLst/>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783863443"/>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with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365971" y="1471756"/>
            <a:ext cx="5274094" cy="4828781"/>
          </a:xfrm>
        </p:spPr>
        <p:txBody>
          <a:bodyPr>
            <a:normAutofit/>
          </a:bodyPr>
          <a:lstStyle>
            <a:lvl1pPr>
              <a:defRPr sz="1800"/>
            </a:lvl1pPr>
          </a:lstStyle>
          <a:p>
            <a:r>
              <a:rPr lang="en-US"/>
              <a:t>Click icon to add picture</a:t>
            </a:r>
            <a:endParaRPr lang="en-US" dirty="0"/>
          </a:p>
        </p:txBody>
      </p:sp>
      <p:sp>
        <p:nvSpPr>
          <p:cNvPr id="9" name="Text Placeholder 8"/>
          <p:cNvSpPr>
            <a:spLocks noGrp="1"/>
          </p:cNvSpPr>
          <p:nvPr>
            <p:ph type="body" sz="quarter" idx="14" hasCustomPrompt="1"/>
          </p:nvPr>
        </p:nvSpPr>
        <p:spPr>
          <a:xfrm>
            <a:off x="639763" y="1471756"/>
            <a:ext cx="5454650" cy="4814744"/>
          </a:xfrm>
        </p:spPr>
        <p:txBody>
          <a:bodyPr>
            <a:normAutofit/>
          </a:bodyPr>
          <a:lstStyle>
            <a:lvl1pPr marL="0" marR="0" indent="0" algn="l" defTabSz="914172" rtl="0" eaLnBrk="1" fontAlgn="auto" latinLnBrk="0" hangingPunct="1">
              <a:lnSpc>
                <a:spcPct val="90000"/>
              </a:lnSpc>
              <a:spcBef>
                <a:spcPts val="1000"/>
              </a:spcBef>
              <a:spcAft>
                <a:spcPts val="0"/>
              </a:spcAft>
              <a:buClrTx/>
              <a:buSzTx/>
              <a:buFontTx/>
              <a:buNone/>
              <a:tabLst/>
              <a:defRPr sz="2400" b="0" i="0" baseline="0"/>
            </a:lvl1pPr>
            <a:lvl2pPr marL="685629" marR="0" indent="-228543" algn="l" defTabSz="914172" rtl="0" eaLnBrk="1" fontAlgn="auto" latinLnBrk="0" hangingPunct="1">
              <a:lnSpc>
                <a:spcPct val="90000"/>
              </a:lnSpc>
              <a:spcBef>
                <a:spcPts val="500"/>
              </a:spcBef>
              <a:spcAft>
                <a:spcPts val="0"/>
              </a:spcAft>
              <a:buClrTx/>
              <a:buSzTx/>
              <a:buFont typeface="Arial"/>
              <a:buChar char="•"/>
              <a:tabLst/>
              <a:defRPr sz="2400" b="0"/>
            </a:lvl2pPr>
            <a:lvl3pPr marL="1142715" marR="0" indent="-228543" algn="l" defTabSz="914172" rtl="0" eaLnBrk="1" fontAlgn="auto" latinLnBrk="0" hangingPunct="1">
              <a:lnSpc>
                <a:spcPct val="90000"/>
              </a:lnSpc>
              <a:spcBef>
                <a:spcPts val="500"/>
              </a:spcBef>
              <a:spcAft>
                <a:spcPts val="0"/>
              </a:spcAft>
              <a:buClrTx/>
              <a:buSzTx/>
              <a:buFont typeface=".AppleSystemUIFont" charset="-120"/>
              <a:buChar char="–"/>
              <a:tabLst/>
              <a:defRPr sz="2400" b="0"/>
            </a:lvl3pPr>
            <a:lvl4pPr marL="1599800" marR="0" indent="-228543" algn="l" defTabSz="914172" rtl="0" eaLnBrk="1" fontAlgn="auto" latinLnBrk="0" hangingPunct="1">
              <a:lnSpc>
                <a:spcPct val="90000"/>
              </a:lnSpc>
              <a:spcBef>
                <a:spcPts val="500"/>
              </a:spcBef>
              <a:spcAft>
                <a:spcPts val="0"/>
              </a:spcAft>
              <a:buClrTx/>
              <a:buSzTx/>
              <a:buFont typeface="Wingdings" charset="2"/>
              <a:buChar char="§"/>
              <a:tabLst/>
              <a:defRPr sz="2400" b="0"/>
            </a:lvl4pPr>
            <a:lvl5pPr marL="2056886" marR="0" indent="-228543" algn="l" defTabSz="914172" rtl="0" eaLnBrk="1" fontAlgn="auto" latinLnBrk="0" hangingPunct="1">
              <a:lnSpc>
                <a:spcPct val="90000"/>
              </a:lnSpc>
              <a:spcBef>
                <a:spcPts val="500"/>
              </a:spcBef>
              <a:spcAft>
                <a:spcPts val="0"/>
              </a:spcAft>
              <a:buClrTx/>
              <a:buSzTx/>
              <a:buFont typeface="Arial"/>
              <a:buChar char="•"/>
              <a:tabLst/>
              <a:defRPr sz="24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Graphic">
    <p:spTree>
      <p:nvGrpSpPr>
        <p:cNvPr id="1" name=""/>
        <p:cNvGrpSpPr/>
        <p:nvPr/>
      </p:nvGrpSpPr>
      <p:grpSpPr>
        <a:xfrm>
          <a:off x="0" y="0"/>
          <a:ext cx="0" cy="0"/>
          <a:chOff x="0" y="0"/>
          <a:chExt cx="0" cy="0"/>
        </a:xfrm>
      </p:grpSpPr>
      <p:sp>
        <p:nvSpPr>
          <p:cNvPr id="8" name="Flowchart: Process 16"/>
          <p:cNvSpPr/>
          <p:nvPr/>
        </p:nvSpPr>
        <p:spPr>
          <a:xfrm>
            <a:off x="7674742"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9" name="Flowchart: Process 16"/>
          <p:cNvSpPr/>
          <p:nvPr/>
        </p:nvSpPr>
        <p:spPr>
          <a:xfrm>
            <a:off x="4703779"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10" name="Flowchart: Process 16"/>
          <p:cNvSpPr/>
          <p:nvPr/>
        </p:nvSpPr>
        <p:spPr>
          <a:xfrm>
            <a:off x="1720884" y="1506248"/>
            <a:ext cx="2779256" cy="457098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b="0" i="0" dirty="0">
              <a:solidFill>
                <a:schemeClr val="bg1"/>
              </a:solidFill>
              <a:latin typeface="Calibri Regular" charset="0"/>
              <a:ea typeface="Calibri Regular" charset="0"/>
              <a:cs typeface="Calibri Regular" charset="0"/>
            </a:endParaRPr>
          </a:p>
        </p:txBody>
      </p:sp>
      <p:sp>
        <p:nvSpPr>
          <p:cNvPr id="11" name="Shape 782"/>
          <p:cNvSpPr>
            <a:spLocks/>
          </p:cNvSpPr>
          <p:nvPr/>
        </p:nvSpPr>
        <p:spPr bwMode="auto">
          <a:xfrm>
            <a:off x="1909776"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endParaRPr lang="en-US" sz="3599" dirty="0"/>
          </a:p>
        </p:txBody>
      </p:sp>
      <p:sp>
        <p:nvSpPr>
          <p:cNvPr id="12" name="Shape 782"/>
          <p:cNvSpPr>
            <a:spLocks/>
          </p:cNvSpPr>
          <p:nvPr/>
        </p:nvSpPr>
        <p:spPr bwMode="auto">
          <a:xfrm>
            <a:off x="4913865"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endParaRPr lang="en-US" sz="3599" dirty="0"/>
          </a:p>
        </p:txBody>
      </p:sp>
      <p:sp>
        <p:nvSpPr>
          <p:cNvPr id="13" name="Shape 782"/>
          <p:cNvSpPr>
            <a:spLocks/>
          </p:cNvSpPr>
          <p:nvPr/>
        </p:nvSpPr>
        <p:spPr bwMode="auto">
          <a:xfrm>
            <a:off x="7854686" y="1577090"/>
            <a:ext cx="2394403" cy="98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 name="connsiteX0" fmla="*/ 1408 w 21600"/>
              <a:gd name="connsiteY0" fmla="*/ 0 h 21600"/>
              <a:gd name="connsiteX1" fmla="*/ 0 w 21600"/>
              <a:gd name="connsiteY1" fmla="*/ 873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600"/>
              <a:gd name="connsiteY0" fmla="*/ 0 h 21600"/>
              <a:gd name="connsiteX1" fmla="*/ 0 w 21600"/>
              <a:gd name="connsiteY1" fmla="*/ 3519 h 21600"/>
              <a:gd name="connsiteX2" fmla="*/ 0 w 21600"/>
              <a:gd name="connsiteY2" fmla="*/ 19208 h 21600"/>
              <a:gd name="connsiteX3" fmla="*/ 1408 w 21600"/>
              <a:gd name="connsiteY3" fmla="*/ 20081 h 21600"/>
              <a:gd name="connsiteX4" fmla="*/ 9360 w 21600"/>
              <a:gd name="connsiteY4" fmla="*/ 20081 h 21600"/>
              <a:gd name="connsiteX5" fmla="*/ 10800 w 21600"/>
              <a:gd name="connsiteY5" fmla="*/ 21600 h 21600"/>
              <a:gd name="connsiteX6" fmla="*/ 12240 w 21600"/>
              <a:gd name="connsiteY6" fmla="*/ 20081 h 21600"/>
              <a:gd name="connsiteX7" fmla="*/ 20192 w 21600"/>
              <a:gd name="connsiteY7" fmla="*/ 20081 h 21600"/>
              <a:gd name="connsiteX8" fmla="*/ 21600 w 21600"/>
              <a:gd name="connsiteY8" fmla="*/ 19208 h 21600"/>
              <a:gd name="connsiteX9" fmla="*/ 21600 w 21600"/>
              <a:gd name="connsiteY9" fmla="*/ 3038 h 21600"/>
              <a:gd name="connsiteX10" fmla="*/ 20192 w 21600"/>
              <a:gd name="connsiteY10" fmla="*/ 0 h 21600"/>
              <a:gd name="connsiteX11" fmla="*/ 1408 w 21600"/>
              <a:gd name="connsiteY11" fmla="*/ 0 h 21600"/>
              <a:gd name="connsiteX0" fmla="*/ 1408 w 21799"/>
              <a:gd name="connsiteY0" fmla="*/ 0 h 21600"/>
              <a:gd name="connsiteX1" fmla="*/ 0 w 21799"/>
              <a:gd name="connsiteY1" fmla="*/ 3519 h 21600"/>
              <a:gd name="connsiteX2" fmla="*/ 0 w 21799"/>
              <a:gd name="connsiteY2" fmla="*/ 19208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99"/>
              <a:gd name="connsiteY0" fmla="*/ 0 h 21600"/>
              <a:gd name="connsiteX1" fmla="*/ 0 w 21799"/>
              <a:gd name="connsiteY1" fmla="*/ 3519 h 21600"/>
              <a:gd name="connsiteX2" fmla="*/ 0 w 21799"/>
              <a:gd name="connsiteY2" fmla="*/ 16803 h 21600"/>
              <a:gd name="connsiteX3" fmla="*/ 1408 w 21799"/>
              <a:gd name="connsiteY3" fmla="*/ 20081 h 21600"/>
              <a:gd name="connsiteX4" fmla="*/ 9360 w 21799"/>
              <a:gd name="connsiteY4" fmla="*/ 20081 h 21600"/>
              <a:gd name="connsiteX5" fmla="*/ 10800 w 21799"/>
              <a:gd name="connsiteY5" fmla="*/ 21600 h 21600"/>
              <a:gd name="connsiteX6" fmla="*/ 12240 w 21799"/>
              <a:gd name="connsiteY6" fmla="*/ 20081 h 21600"/>
              <a:gd name="connsiteX7" fmla="*/ 20192 w 21799"/>
              <a:gd name="connsiteY7" fmla="*/ 20081 h 21600"/>
              <a:gd name="connsiteX8" fmla="*/ 21799 w 21799"/>
              <a:gd name="connsiteY8" fmla="*/ 16562 h 21600"/>
              <a:gd name="connsiteX9" fmla="*/ 21600 w 21799"/>
              <a:gd name="connsiteY9" fmla="*/ 3038 h 21600"/>
              <a:gd name="connsiteX10" fmla="*/ 20192 w 21799"/>
              <a:gd name="connsiteY10" fmla="*/ 0 h 21600"/>
              <a:gd name="connsiteX11" fmla="*/ 1408 w 21799"/>
              <a:gd name="connsiteY11" fmla="*/ 0 h 21600"/>
              <a:gd name="connsiteX0" fmla="*/ 1408 w 21700"/>
              <a:gd name="connsiteY0" fmla="*/ 0 h 21600"/>
              <a:gd name="connsiteX1" fmla="*/ 0 w 21700"/>
              <a:gd name="connsiteY1" fmla="*/ 3519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08 w 21700"/>
              <a:gd name="connsiteY0" fmla="*/ 0 h 21600"/>
              <a:gd name="connsiteX1" fmla="*/ 24 w 21700"/>
              <a:gd name="connsiteY1" fmla="*/ 3756 h 21600"/>
              <a:gd name="connsiteX2" fmla="*/ 0 w 21700"/>
              <a:gd name="connsiteY2" fmla="*/ 16803 h 21600"/>
              <a:gd name="connsiteX3" fmla="*/ 1408 w 21700"/>
              <a:gd name="connsiteY3" fmla="*/ 20081 h 21600"/>
              <a:gd name="connsiteX4" fmla="*/ 9360 w 21700"/>
              <a:gd name="connsiteY4" fmla="*/ 20081 h 21600"/>
              <a:gd name="connsiteX5" fmla="*/ 10800 w 21700"/>
              <a:gd name="connsiteY5" fmla="*/ 21600 h 21600"/>
              <a:gd name="connsiteX6" fmla="*/ 12240 w 21700"/>
              <a:gd name="connsiteY6" fmla="*/ 20081 h 21600"/>
              <a:gd name="connsiteX7" fmla="*/ 20192 w 21700"/>
              <a:gd name="connsiteY7" fmla="*/ 20081 h 21600"/>
              <a:gd name="connsiteX8" fmla="*/ 21700 w 21700"/>
              <a:gd name="connsiteY8" fmla="*/ 16562 h 21600"/>
              <a:gd name="connsiteX9" fmla="*/ 21600 w 21700"/>
              <a:gd name="connsiteY9" fmla="*/ 3038 h 21600"/>
              <a:gd name="connsiteX10" fmla="*/ 20192 w 21700"/>
              <a:gd name="connsiteY10" fmla="*/ 0 h 21600"/>
              <a:gd name="connsiteX11" fmla="*/ 1408 w 21700"/>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07 w 21707"/>
              <a:gd name="connsiteY9" fmla="*/ 3038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07"/>
              <a:gd name="connsiteY0" fmla="*/ 0 h 21600"/>
              <a:gd name="connsiteX1" fmla="*/ 31 w 21707"/>
              <a:gd name="connsiteY1" fmla="*/ 3756 h 21600"/>
              <a:gd name="connsiteX2" fmla="*/ 7 w 21707"/>
              <a:gd name="connsiteY2" fmla="*/ 16803 h 21600"/>
              <a:gd name="connsiteX3" fmla="*/ 1415 w 21707"/>
              <a:gd name="connsiteY3" fmla="*/ 20081 h 21600"/>
              <a:gd name="connsiteX4" fmla="*/ 9367 w 21707"/>
              <a:gd name="connsiteY4" fmla="*/ 20081 h 21600"/>
              <a:gd name="connsiteX5" fmla="*/ 10807 w 21707"/>
              <a:gd name="connsiteY5" fmla="*/ 21600 h 21600"/>
              <a:gd name="connsiteX6" fmla="*/ 12247 w 21707"/>
              <a:gd name="connsiteY6" fmla="*/ 20081 h 21600"/>
              <a:gd name="connsiteX7" fmla="*/ 20199 w 21707"/>
              <a:gd name="connsiteY7" fmla="*/ 20081 h 21600"/>
              <a:gd name="connsiteX8" fmla="*/ 21707 w 21707"/>
              <a:gd name="connsiteY8" fmla="*/ 16562 h 21600"/>
              <a:gd name="connsiteX9" fmla="*/ 21631 w 21707"/>
              <a:gd name="connsiteY9" fmla="*/ 3750 h 21600"/>
              <a:gd name="connsiteX10" fmla="*/ 20199 w 21707"/>
              <a:gd name="connsiteY10" fmla="*/ 0 h 21600"/>
              <a:gd name="connsiteX11" fmla="*/ 1415 w 21707"/>
              <a:gd name="connsiteY11" fmla="*/ 0 h 21600"/>
              <a:gd name="connsiteX0" fmla="*/ 1415 w 21746"/>
              <a:gd name="connsiteY0" fmla="*/ 0 h 21600"/>
              <a:gd name="connsiteX1" fmla="*/ 31 w 21746"/>
              <a:gd name="connsiteY1" fmla="*/ 3756 h 21600"/>
              <a:gd name="connsiteX2" fmla="*/ 7 w 21746"/>
              <a:gd name="connsiteY2" fmla="*/ 16803 h 21600"/>
              <a:gd name="connsiteX3" fmla="*/ 1415 w 21746"/>
              <a:gd name="connsiteY3" fmla="*/ 20081 h 21600"/>
              <a:gd name="connsiteX4" fmla="*/ 9367 w 21746"/>
              <a:gd name="connsiteY4" fmla="*/ 20081 h 21600"/>
              <a:gd name="connsiteX5" fmla="*/ 10807 w 21746"/>
              <a:gd name="connsiteY5" fmla="*/ 21600 h 21600"/>
              <a:gd name="connsiteX6" fmla="*/ 12247 w 21746"/>
              <a:gd name="connsiteY6" fmla="*/ 20081 h 21600"/>
              <a:gd name="connsiteX7" fmla="*/ 20199 w 21746"/>
              <a:gd name="connsiteY7" fmla="*/ 20081 h 21600"/>
              <a:gd name="connsiteX8" fmla="*/ 21658 w 21746"/>
              <a:gd name="connsiteY8" fmla="*/ 16562 h 21600"/>
              <a:gd name="connsiteX9" fmla="*/ 21631 w 21746"/>
              <a:gd name="connsiteY9" fmla="*/ 3750 h 21600"/>
              <a:gd name="connsiteX10" fmla="*/ 20199 w 21746"/>
              <a:gd name="connsiteY10" fmla="*/ 0 h 21600"/>
              <a:gd name="connsiteX11" fmla="*/ 1415 w 21746"/>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415 w 21658"/>
              <a:gd name="connsiteY0" fmla="*/ 0 h 21600"/>
              <a:gd name="connsiteX1" fmla="*/ 31 w 21658"/>
              <a:gd name="connsiteY1" fmla="*/ 3756 h 21600"/>
              <a:gd name="connsiteX2" fmla="*/ 7 w 21658"/>
              <a:gd name="connsiteY2" fmla="*/ 16803 h 21600"/>
              <a:gd name="connsiteX3" fmla="*/ 1415 w 21658"/>
              <a:gd name="connsiteY3" fmla="*/ 20081 h 21600"/>
              <a:gd name="connsiteX4" fmla="*/ 9367 w 21658"/>
              <a:gd name="connsiteY4" fmla="*/ 20081 h 21600"/>
              <a:gd name="connsiteX5" fmla="*/ 10807 w 21658"/>
              <a:gd name="connsiteY5" fmla="*/ 21600 h 21600"/>
              <a:gd name="connsiteX6" fmla="*/ 12247 w 21658"/>
              <a:gd name="connsiteY6" fmla="*/ 20081 h 21600"/>
              <a:gd name="connsiteX7" fmla="*/ 20199 w 21658"/>
              <a:gd name="connsiteY7" fmla="*/ 20081 h 21600"/>
              <a:gd name="connsiteX8" fmla="*/ 21658 w 21658"/>
              <a:gd name="connsiteY8" fmla="*/ 16562 h 21600"/>
              <a:gd name="connsiteX9" fmla="*/ 21631 w 21658"/>
              <a:gd name="connsiteY9" fmla="*/ 3750 h 21600"/>
              <a:gd name="connsiteX10" fmla="*/ 20199 w 21658"/>
              <a:gd name="connsiteY10" fmla="*/ 0 h 21600"/>
              <a:gd name="connsiteX11" fmla="*/ 1415 w 21658"/>
              <a:gd name="connsiteY11" fmla="*/ 0 h 21600"/>
              <a:gd name="connsiteX0" fmla="*/ 1387 w 21630"/>
              <a:gd name="connsiteY0" fmla="*/ 0 h 21600"/>
              <a:gd name="connsiteX1" fmla="*/ 3 w 21630"/>
              <a:gd name="connsiteY1" fmla="*/ 3756 h 21600"/>
              <a:gd name="connsiteX2" fmla="*/ 28 w 21630"/>
              <a:gd name="connsiteY2" fmla="*/ 16862 h 21600"/>
              <a:gd name="connsiteX3" fmla="*/ 1387 w 21630"/>
              <a:gd name="connsiteY3" fmla="*/ 20081 h 21600"/>
              <a:gd name="connsiteX4" fmla="*/ 9339 w 21630"/>
              <a:gd name="connsiteY4" fmla="*/ 20081 h 21600"/>
              <a:gd name="connsiteX5" fmla="*/ 10779 w 21630"/>
              <a:gd name="connsiteY5" fmla="*/ 21600 h 21600"/>
              <a:gd name="connsiteX6" fmla="*/ 12219 w 21630"/>
              <a:gd name="connsiteY6" fmla="*/ 20081 h 21600"/>
              <a:gd name="connsiteX7" fmla="*/ 20171 w 21630"/>
              <a:gd name="connsiteY7" fmla="*/ 20081 h 21600"/>
              <a:gd name="connsiteX8" fmla="*/ 21630 w 21630"/>
              <a:gd name="connsiteY8" fmla="*/ 16562 h 21600"/>
              <a:gd name="connsiteX9" fmla="*/ 21603 w 21630"/>
              <a:gd name="connsiteY9" fmla="*/ 3750 h 21600"/>
              <a:gd name="connsiteX10" fmla="*/ 20171 w 21630"/>
              <a:gd name="connsiteY10" fmla="*/ 0 h 21600"/>
              <a:gd name="connsiteX11" fmla="*/ 1387 w 2163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0" h="21600" extrusionOk="0">
                <a:moveTo>
                  <a:pt x="1387" y="0"/>
                </a:moveTo>
                <a:cubicBezTo>
                  <a:pt x="610" y="0"/>
                  <a:pt x="76" y="1316"/>
                  <a:pt x="3" y="3756"/>
                </a:cubicBezTo>
                <a:cubicBezTo>
                  <a:pt x="-5" y="8105"/>
                  <a:pt x="4" y="14422"/>
                  <a:pt x="28" y="16862"/>
                </a:cubicBezTo>
                <a:cubicBezTo>
                  <a:pt x="52" y="19302"/>
                  <a:pt x="610" y="20081"/>
                  <a:pt x="1387" y="20081"/>
                </a:cubicBezTo>
                <a:lnTo>
                  <a:pt x="9339" y="20081"/>
                </a:lnTo>
                <a:lnTo>
                  <a:pt x="10779" y="21600"/>
                </a:lnTo>
                <a:lnTo>
                  <a:pt x="12219" y="20081"/>
                </a:lnTo>
                <a:lnTo>
                  <a:pt x="20171" y="20081"/>
                </a:lnTo>
                <a:cubicBezTo>
                  <a:pt x="20948" y="20081"/>
                  <a:pt x="21630" y="19062"/>
                  <a:pt x="21630" y="16562"/>
                </a:cubicBezTo>
                <a:cubicBezTo>
                  <a:pt x="21630" y="14062"/>
                  <a:pt x="21577" y="6925"/>
                  <a:pt x="21603" y="3750"/>
                </a:cubicBezTo>
                <a:cubicBezTo>
                  <a:pt x="21629" y="575"/>
                  <a:pt x="20948" y="0"/>
                  <a:pt x="20171" y="0"/>
                </a:cubicBezTo>
                <a:lnTo>
                  <a:pt x="1387" y="0"/>
                </a:lnTo>
                <a:close/>
              </a:path>
            </a:pathLst>
          </a:cu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endParaRPr lang="en-US" sz="3599" dirty="0"/>
          </a:p>
        </p:txBody>
      </p:sp>
      <p:sp>
        <p:nvSpPr>
          <p:cNvPr id="28" name="Title 1"/>
          <p:cNvSpPr>
            <a:spLocks noGrp="1"/>
          </p:cNvSpPr>
          <p:nvPr>
            <p:ph type="ctrTitle"/>
          </p:nvPr>
        </p:nvSpPr>
        <p:spPr>
          <a:xfrm>
            <a:off x="741363" y="495336"/>
            <a:ext cx="10775989" cy="779318"/>
          </a:xfrm>
          <a:prstGeom prst="rect">
            <a:avLst/>
          </a:prstGeom>
        </p:spPr>
        <p:txBody>
          <a:bodyPr anchor="t" anchorCtr="0">
            <a:noAutofit/>
          </a:bodyPr>
          <a:lstStyle>
            <a:lvl1pPr algn="ctr">
              <a:defRPr sz="3200" baseline="0"/>
            </a:lvl1pPr>
          </a:lstStyle>
          <a:p>
            <a:r>
              <a:rPr lang="en-US"/>
              <a:t>Click to edit Master title style</a:t>
            </a:r>
            <a:endParaRPr lang="en-US" dirty="0"/>
          </a:p>
        </p:txBody>
      </p:sp>
      <p:sp>
        <p:nvSpPr>
          <p:cNvPr id="20" name="Text Placeholder 19"/>
          <p:cNvSpPr>
            <a:spLocks noGrp="1"/>
          </p:cNvSpPr>
          <p:nvPr>
            <p:ph type="body" sz="quarter" idx="10" hasCustomPrompt="1"/>
          </p:nvPr>
        </p:nvSpPr>
        <p:spPr>
          <a:xfrm>
            <a:off x="2020362"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6" name="Text Placeholder 19"/>
          <p:cNvSpPr>
            <a:spLocks noGrp="1"/>
          </p:cNvSpPr>
          <p:nvPr>
            <p:ph type="body" sz="quarter" idx="11" hasCustomPrompt="1"/>
          </p:nvPr>
        </p:nvSpPr>
        <p:spPr>
          <a:xfrm>
            <a:off x="5051531"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7" name="Text Placeholder 19"/>
          <p:cNvSpPr>
            <a:spLocks noGrp="1"/>
          </p:cNvSpPr>
          <p:nvPr>
            <p:ph type="body" sz="quarter" idx="12" hasCustomPrompt="1"/>
          </p:nvPr>
        </p:nvSpPr>
        <p:spPr>
          <a:xfrm>
            <a:off x="8002509" y="1764130"/>
            <a:ext cx="2117174" cy="514350"/>
          </a:xfrm>
        </p:spPr>
        <p:txBody>
          <a:bodyPr anchor="ctr" anchorCtr="0">
            <a:normAutofit/>
          </a:bodyPr>
          <a:lstStyle>
            <a:lvl1pPr algn="ctr">
              <a:defRPr sz="1800" b="1" i="0" cap="all" baseline="0">
                <a:solidFill>
                  <a:schemeClr val="bg1"/>
                </a:solidFill>
              </a:defRPr>
            </a:lvl1pPr>
          </a:lstStyle>
          <a:p>
            <a:pPr lvl="0"/>
            <a:r>
              <a:rPr lang="en-US" dirty="0"/>
              <a:t>Click to edit </a:t>
            </a:r>
            <a:br>
              <a:rPr lang="en-US" dirty="0"/>
            </a:br>
            <a:r>
              <a:rPr lang="en-US" dirty="0"/>
              <a:t>Master </a:t>
            </a:r>
            <a:r>
              <a:rPr lang="en-US" dirty="0" err="1"/>
              <a:t>texT</a:t>
            </a:r>
            <a:endParaRPr lang="en-US" dirty="0"/>
          </a:p>
        </p:txBody>
      </p:sp>
      <p:sp>
        <p:nvSpPr>
          <p:cNvPr id="22" name="Text Placeholder 21"/>
          <p:cNvSpPr>
            <a:spLocks noGrp="1"/>
          </p:cNvSpPr>
          <p:nvPr>
            <p:ph type="body" sz="quarter" idx="13" hasCustomPrompt="1"/>
          </p:nvPr>
        </p:nvSpPr>
        <p:spPr>
          <a:xfrm>
            <a:off x="1716726"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
        <p:nvSpPr>
          <p:cNvPr id="30" name="Text Placeholder 21"/>
          <p:cNvSpPr>
            <a:spLocks noGrp="1"/>
          </p:cNvSpPr>
          <p:nvPr>
            <p:ph type="body" sz="quarter" idx="14" hasCustomPrompt="1"/>
          </p:nvPr>
        </p:nvSpPr>
        <p:spPr>
          <a:xfrm>
            <a:off x="4699780"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
        <p:nvSpPr>
          <p:cNvPr id="35" name="Text Placeholder 21"/>
          <p:cNvSpPr>
            <a:spLocks noGrp="1"/>
          </p:cNvSpPr>
          <p:nvPr>
            <p:ph type="body" sz="quarter" idx="15" hasCustomPrompt="1"/>
          </p:nvPr>
        </p:nvSpPr>
        <p:spPr>
          <a:xfrm>
            <a:off x="7666796" y="2919580"/>
            <a:ext cx="2773894" cy="3160378"/>
          </a:xfrm>
          <a:noFill/>
          <a:ln>
            <a:noFill/>
          </a:ln>
        </p:spPr>
        <p:txBody>
          <a:bodyPr>
            <a:normAutofit/>
          </a:bodyPr>
          <a:lstStyle>
            <a:lvl1pPr algn="ctr">
              <a:defRPr sz="1800" baseline="0">
                <a:ln>
                  <a:noFill/>
                </a:ln>
                <a:solidFill>
                  <a:schemeClr val="tx1"/>
                </a:solidFill>
              </a:defRPr>
            </a:lvl1pPr>
            <a:lvl2pPr algn="ctr">
              <a:defRPr sz="2500" baseline="0">
                <a:solidFill>
                  <a:schemeClr val="tx1"/>
                </a:solidFill>
              </a:defRPr>
            </a:lvl2pPr>
            <a:lvl3pPr algn="ctr">
              <a:defRPr sz="2500" baseline="0">
                <a:solidFill>
                  <a:schemeClr val="tx1"/>
                </a:solidFill>
              </a:defRPr>
            </a:lvl3pPr>
            <a:lvl4pPr algn="ctr">
              <a:defRPr sz="2500" baseline="0">
                <a:solidFill>
                  <a:schemeClr val="tx1"/>
                </a:solidFill>
              </a:defRPr>
            </a:lvl4pPr>
            <a:lvl5pPr algn="ctr">
              <a:defRPr sz="2500" baseline="0">
                <a:solidFill>
                  <a:schemeClr val="tx1"/>
                </a:solidFill>
              </a:defRPr>
            </a:lvl5pPr>
          </a:lstStyle>
          <a:p>
            <a:pPr lvl="0"/>
            <a:r>
              <a:rPr lang="en-US" dirty="0"/>
              <a:t>Text</a:t>
            </a:r>
          </a:p>
          <a:p>
            <a:pPr lvl="0"/>
            <a:r>
              <a:rPr lang="en-US" dirty="0"/>
              <a:t>Text</a:t>
            </a:r>
          </a:p>
          <a:p>
            <a:pPr lvl="0"/>
            <a:r>
              <a:rPr lang="en-US" dirty="0"/>
              <a:t>Text</a:t>
            </a:r>
          </a:p>
          <a:p>
            <a:pPr lvl="0"/>
            <a:r>
              <a:rPr lang="en-US" dirty="0"/>
              <a:t>Text </a:t>
            </a:r>
          </a:p>
        </p:txBody>
      </p:sp>
    </p:spTree>
    <p:extLst/>
  </p:cSld>
  <p:clrMapOvr>
    <a:masterClrMapping/>
  </p:clrMapOvr>
  <p:transition>
    <p:fade/>
  </p:transition>
  <p:hf hdr="0" ftr="0" dt="0"/>
  <p:extLst mod="1">
    <p:ext uri="{DCECCB84-F9BA-43D5-87BE-67443E8EF086}">
      <p15:sldGuideLst xmlns:p15="http://schemas.microsoft.com/office/powerpoint/2012/main">
        <p15:guide id="1" pos="19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5569" y="1562100"/>
            <a:ext cx="11001444" cy="4724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646685" y="500683"/>
            <a:ext cx="10993380" cy="85725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6" name="TextBox 14"/>
          <p:cNvSpPr txBox="1">
            <a:spLocks noChangeArrowheads="1"/>
          </p:cNvSpPr>
          <p:nvPr/>
        </p:nvSpPr>
        <p:spPr bwMode="auto">
          <a:xfrm>
            <a:off x="376208" y="6438851"/>
            <a:ext cx="341724"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eaLnBrk="1" hangingPunct="1">
              <a:defRPr/>
            </a:pPr>
            <a:fld id="{45141EC4-DF66-4C46-9602-D222315158FA}" type="slidenum">
              <a:rPr lang="id-ID" altLang="en-US" sz="1050" b="0" i="0" baseline="0" smtClean="0">
                <a:solidFill>
                  <a:schemeClr val="accent2"/>
                </a:solidFill>
                <a:latin typeface="Calibri Regular" charset="0"/>
                <a:ea typeface="Calibri Regular" charset="0"/>
              </a:rPr>
              <a:pPr algn="ctr" eaLnBrk="1" hangingPunct="1">
                <a:defRPr/>
              </a:pPr>
              <a:t>‹#›</a:t>
            </a:fld>
            <a:endParaRPr lang="id-ID" altLang="en-US" sz="1050" b="0" i="0" baseline="0" dirty="0">
              <a:solidFill>
                <a:schemeClr val="accent2"/>
              </a:solidFill>
              <a:latin typeface="Calibri Regular" charset="0"/>
              <a:ea typeface="Calibri Regular" charset="0"/>
            </a:endParaRPr>
          </a:p>
        </p:txBody>
      </p:sp>
      <p:pic>
        <p:nvPicPr>
          <p:cNvPr id="17" name="Picture 17"/>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0831513" y="6371749"/>
            <a:ext cx="1025525"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1"/>
          <p:cNvSpPr txBox="1">
            <a:spLocks/>
          </p:cNvSpPr>
          <p:nvPr/>
        </p:nvSpPr>
        <p:spPr>
          <a:xfrm>
            <a:off x="6731325" y="6445979"/>
            <a:ext cx="4113213" cy="365125"/>
          </a:xfrm>
          <a:prstGeom prst="rect">
            <a:avLst/>
          </a:prstGeom>
        </p:spPr>
        <p:txBody>
          <a:bodyPr/>
          <a:lstStyle>
            <a:defPPr>
              <a:defRPr lang="en-US"/>
            </a:defPPr>
            <a:lvl1pPr algn="l" defTabSz="1827213" rtl="0" eaLnBrk="0" fontAlgn="base" hangingPunct="0">
              <a:spcBef>
                <a:spcPct val="0"/>
              </a:spcBef>
              <a:spcAft>
                <a:spcPct val="0"/>
              </a:spcAft>
              <a:defRPr sz="3600" kern="1200">
                <a:solidFill>
                  <a:schemeClr val="tx1"/>
                </a:solidFill>
                <a:latin typeface="Lato Light" charset="0"/>
                <a:ea typeface="ＭＳ Ｐゴシック" charset="-128"/>
                <a:cs typeface="+mn-cs"/>
              </a:defRPr>
            </a:lvl1pPr>
            <a:lvl2pPr marL="912813" indent="-455613" algn="l" defTabSz="1827213" rtl="0" eaLnBrk="0" fontAlgn="base" hangingPunct="0">
              <a:spcBef>
                <a:spcPct val="0"/>
              </a:spcBef>
              <a:spcAft>
                <a:spcPct val="0"/>
              </a:spcAft>
              <a:defRPr sz="3600" kern="1200">
                <a:solidFill>
                  <a:schemeClr val="tx1"/>
                </a:solidFill>
                <a:latin typeface="Lato Light" charset="0"/>
                <a:ea typeface="ＭＳ Ｐゴシック" charset="-128"/>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charset="0"/>
                <a:ea typeface="ＭＳ Ｐゴシック" charset="-128"/>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charset="0"/>
                <a:ea typeface="ＭＳ Ｐゴシック" charset="-128"/>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charset="0"/>
                <a:ea typeface="ＭＳ Ｐゴシック" charset="-128"/>
                <a:cs typeface="+mn-cs"/>
              </a:defRPr>
            </a:lvl5pPr>
            <a:lvl6pPr marL="2286000" algn="l" defTabSz="914400" rtl="0" eaLnBrk="1" latinLnBrk="0" hangingPunct="1">
              <a:defRPr sz="3600" kern="1200">
                <a:solidFill>
                  <a:schemeClr val="tx1"/>
                </a:solidFill>
                <a:latin typeface="Lato Light" charset="0"/>
                <a:ea typeface="ＭＳ Ｐゴシック" charset="-128"/>
                <a:cs typeface="+mn-cs"/>
              </a:defRPr>
            </a:lvl6pPr>
            <a:lvl7pPr marL="2743200" algn="l" defTabSz="914400" rtl="0" eaLnBrk="1" latinLnBrk="0" hangingPunct="1">
              <a:defRPr sz="3600" kern="1200">
                <a:solidFill>
                  <a:schemeClr val="tx1"/>
                </a:solidFill>
                <a:latin typeface="Lato Light" charset="0"/>
                <a:ea typeface="ＭＳ Ｐゴシック" charset="-128"/>
                <a:cs typeface="+mn-cs"/>
              </a:defRPr>
            </a:lvl7pPr>
            <a:lvl8pPr marL="3200400" algn="l" defTabSz="914400" rtl="0" eaLnBrk="1" latinLnBrk="0" hangingPunct="1">
              <a:defRPr sz="3600" kern="1200">
                <a:solidFill>
                  <a:schemeClr val="tx1"/>
                </a:solidFill>
                <a:latin typeface="Lato Light" charset="0"/>
                <a:ea typeface="ＭＳ Ｐゴシック" charset="-128"/>
                <a:cs typeface="+mn-cs"/>
              </a:defRPr>
            </a:lvl8pPr>
            <a:lvl9pPr marL="3657600" algn="l" defTabSz="914400" rtl="0" eaLnBrk="1" latinLnBrk="0" hangingPunct="1">
              <a:defRPr sz="3600" kern="1200">
                <a:solidFill>
                  <a:schemeClr val="tx1"/>
                </a:solidFill>
                <a:latin typeface="Lato Light" charset="0"/>
                <a:ea typeface="ＭＳ Ｐゴシック" charset="-128"/>
                <a:cs typeface="+mn-cs"/>
              </a:defRPr>
            </a:lvl9pPr>
          </a:lstStyle>
          <a:p>
            <a:pPr algn="r">
              <a:defRPr/>
            </a:pPr>
            <a:r>
              <a:rPr lang="en-US" sz="1000" b="0" i="0" baseline="0" dirty="0">
                <a:solidFill>
                  <a:schemeClr val="accent2"/>
                </a:solidFill>
                <a:latin typeface="Calibri Regular" charset="0"/>
                <a:ea typeface="Calibri Regular" charset="0"/>
              </a:rPr>
              <a:t>© 2018 MapR Technologies, Inc.  //   MapR Confidential</a:t>
            </a:r>
          </a:p>
        </p:txBody>
      </p:sp>
    </p:spTree>
    <p:extLst>
      <p:ext uri="{BB962C8B-B14F-4D97-AF65-F5344CB8AC3E}">
        <p14:creationId xmlns:p14="http://schemas.microsoft.com/office/powerpoint/2010/main" val="1315339251"/>
      </p:ext>
    </p:extLst>
  </p:cSld>
  <p:clrMap bg1="lt1" tx1="dk1" bg2="lt2" tx2="dk2" accent1="accent1" accent2="accent2" accent3="accent3" accent4="accent4" accent5="accent5" accent6="accent6" hlink="hlink" folHlink="folHlink"/>
  <p:sldLayoutIdLst>
    <p:sldLayoutId id="2147484025" r:id="rId1"/>
    <p:sldLayoutId id="2147484024" r:id="rId2"/>
    <p:sldLayoutId id="2147484030" r:id="rId3"/>
    <p:sldLayoutId id="2147484114" r:id="rId4"/>
    <p:sldLayoutId id="2147484113" r:id="rId5"/>
    <p:sldLayoutId id="2147484146" r:id="rId6"/>
    <p:sldLayoutId id="2147484115" r:id="rId7"/>
    <p:sldLayoutId id="2147484028" r:id="rId8"/>
    <p:sldLayoutId id="2147484032" r:id="rId9"/>
    <p:sldLayoutId id="2147484033" r:id="rId10"/>
    <p:sldLayoutId id="2147484034" r:id="rId11"/>
    <p:sldLayoutId id="2147484035" r:id="rId12"/>
    <p:sldLayoutId id="2147484036" r:id="rId13"/>
    <p:sldLayoutId id="2147484109" r:id="rId14"/>
    <p:sldLayoutId id="2147484141" r:id="rId15"/>
    <p:sldLayoutId id="2147484142" r:id="rId16"/>
    <p:sldLayoutId id="2147484110" r:id="rId17"/>
    <p:sldLayoutId id="2147484140" r:id="rId18"/>
    <p:sldLayoutId id="2147484111" r:id="rId19"/>
    <p:sldLayoutId id="2147484143" r:id="rId20"/>
    <p:sldLayoutId id="2147484144" r:id="rId21"/>
    <p:sldLayoutId id="2147484145" r:id="rId22"/>
    <p:sldLayoutId id="2147484112" r:id="rId23"/>
    <p:sldLayoutId id="2147484147" r:id="rId24"/>
  </p:sldLayoutIdLst>
  <p:transition>
    <p:fade/>
  </p:transition>
  <p:hf hdr="0" ftr="0" dt="0"/>
  <p:txStyles>
    <p:titleStyle>
      <a:lvl1pPr algn="l" defTabSz="914172"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Tx/>
        <a:buNone/>
        <a:defRPr sz="24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Wingdings" charset="2"/>
        <a:buChar char="§"/>
        <a:defRPr sz="20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44">
          <p15:clr>
            <a:srgbClr val="F26B43"/>
          </p15:clr>
        </p15:guide>
        <p15:guide id="2" pos="467">
          <p15:clr>
            <a:srgbClr val="F26B43"/>
          </p15:clr>
        </p15:guide>
        <p15:guide id="3" orient="horz" pos="552">
          <p15:clr>
            <a:srgbClr val="F26B43"/>
          </p15:clr>
        </p15:guide>
        <p15:guide id="4" orient="horz" pos="204">
          <p15:clr>
            <a:srgbClr val="F26B43"/>
          </p15:clr>
        </p15:guide>
        <p15:guide id="5" pos="3839">
          <p15:clr>
            <a:srgbClr val="F26B43"/>
          </p15:clr>
        </p15:guide>
        <p15:guide id="6" pos="7343">
          <p15:clr>
            <a:srgbClr val="F26B43"/>
          </p15:clr>
        </p15:guide>
        <p15:guide id="7" orient="horz" pos="984">
          <p15:clr>
            <a:srgbClr val="F26B43"/>
          </p15:clr>
        </p15:guide>
        <p15:guide id="8"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DD759-8D8A-A346-8C83-0773EFC63607}"/>
              </a:ext>
            </a:extLst>
          </p:cNvPr>
          <p:cNvSpPr>
            <a:spLocks noGrp="1"/>
          </p:cNvSpPr>
          <p:nvPr>
            <p:ph type="body" sz="quarter" idx="10"/>
          </p:nvPr>
        </p:nvSpPr>
        <p:spPr/>
        <p:txBody>
          <a:bodyPr/>
          <a:lstStyle/>
          <a:p>
            <a:r>
              <a:rPr lang="en-US" dirty="0"/>
              <a:t>Clouds &amp; Containers: Case Studies for Big Data</a:t>
            </a:r>
          </a:p>
        </p:txBody>
      </p:sp>
      <p:sp>
        <p:nvSpPr>
          <p:cNvPr id="14" name="Text Placeholder 13"/>
          <p:cNvSpPr>
            <a:spLocks noGrp="1"/>
          </p:cNvSpPr>
          <p:nvPr>
            <p:ph type="body" sz="quarter" idx="12"/>
          </p:nvPr>
        </p:nvSpPr>
        <p:spPr/>
        <p:txBody>
          <a:bodyPr/>
          <a:lstStyle/>
          <a:p>
            <a:r>
              <a:rPr lang="en-US" dirty="0"/>
              <a:t>Paul </a:t>
            </a:r>
            <a:r>
              <a:rPr lang="en-US" dirty="0" err="1"/>
              <a:t>curtis</a:t>
            </a:r>
            <a:endParaRPr lang="en-US" dirty="0"/>
          </a:p>
        </p:txBody>
      </p:sp>
      <p:sp>
        <p:nvSpPr>
          <p:cNvPr id="15" name="Text Placeholder 14"/>
          <p:cNvSpPr>
            <a:spLocks noGrp="1"/>
          </p:cNvSpPr>
          <p:nvPr>
            <p:ph type="body" sz="quarter" idx="13"/>
          </p:nvPr>
        </p:nvSpPr>
        <p:spPr/>
        <p:txBody>
          <a:bodyPr/>
          <a:lstStyle/>
          <a:p>
            <a:r>
              <a:rPr lang="en-US" dirty="0"/>
              <a:t>Principal Solutions Engineer</a:t>
            </a:r>
          </a:p>
        </p:txBody>
      </p:sp>
    </p:spTree>
    <p:extLst>
      <p:ext uri="{BB962C8B-B14F-4D97-AF65-F5344CB8AC3E}">
        <p14:creationId xmlns:p14="http://schemas.microsoft.com/office/powerpoint/2010/main" val="33646455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3">
            <a:duotone>
              <a:schemeClr val="accent5">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8333141" y="3198183"/>
            <a:ext cx="3488051" cy="3396048"/>
          </a:xfrm>
          <a:prstGeom prst="rect">
            <a:avLst/>
          </a:prstGeom>
        </p:spPr>
      </p:pic>
      <p:sp>
        <p:nvSpPr>
          <p:cNvPr id="2" name="Title 1"/>
          <p:cNvSpPr>
            <a:spLocks noGrp="1"/>
          </p:cNvSpPr>
          <p:nvPr>
            <p:ph type="title"/>
          </p:nvPr>
        </p:nvSpPr>
        <p:spPr/>
        <p:txBody>
          <a:bodyPr/>
          <a:lstStyle/>
          <a:p>
            <a:r>
              <a:rPr lang="en-US" dirty="0"/>
              <a:t>Second Customer Example – On-Premises/Hybrid Cloud</a:t>
            </a:r>
          </a:p>
        </p:txBody>
      </p:sp>
      <p:grpSp>
        <p:nvGrpSpPr>
          <p:cNvPr id="27" name="Group 26"/>
          <p:cNvGrpSpPr/>
          <p:nvPr/>
        </p:nvGrpSpPr>
        <p:grpSpPr>
          <a:xfrm>
            <a:off x="887895" y="1930132"/>
            <a:ext cx="2446223" cy="4364132"/>
            <a:chOff x="887895" y="1930132"/>
            <a:chExt cx="2446223" cy="4364132"/>
          </a:xfrm>
        </p:grpSpPr>
        <p:sp>
          <p:nvSpPr>
            <p:cNvPr id="64" name="Rounded Rectangle 63"/>
            <p:cNvSpPr/>
            <p:nvPr/>
          </p:nvSpPr>
          <p:spPr bwMode="auto">
            <a:xfrm>
              <a:off x="1063765"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65" name="Rectangle 64"/>
            <p:cNvSpPr/>
            <p:nvPr/>
          </p:nvSpPr>
          <p:spPr bwMode="auto">
            <a:xfrm>
              <a:off x="914400"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66" name="Rounded Rectangle 65"/>
            <p:cNvSpPr/>
            <p:nvPr/>
          </p:nvSpPr>
          <p:spPr bwMode="auto">
            <a:xfrm>
              <a:off x="2388981"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67" name="Rectangle 66"/>
            <p:cNvSpPr/>
            <p:nvPr/>
          </p:nvSpPr>
          <p:spPr bwMode="auto">
            <a:xfrm>
              <a:off x="2239616"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68" name="Rounded Rectangle 67"/>
            <p:cNvSpPr/>
            <p:nvPr/>
          </p:nvSpPr>
          <p:spPr bwMode="auto">
            <a:xfrm>
              <a:off x="1063765"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0" name="Rectangle 69"/>
            <p:cNvSpPr/>
            <p:nvPr/>
          </p:nvSpPr>
          <p:spPr bwMode="auto">
            <a:xfrm>
              <a:off x="914400"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1" name="Rounded Rectangle 70"/>
            <p:cNvSpPr/>
            <p:nvPr/>
          </p:nvSpPr>
          <p:spPr bwMode="auto">
            <a:xfrm>
              <a:off x="2388981"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2" name="Rectangle 71"/>
            <p:cNvSpPr/>
            <p:nvPr/>
          </p:nvSpPr>
          <p:spPr bwMode="auto">
            <a:xfrm>
              <a:off x="2239616"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3" name="Rounded Rectangle 72"/>
            <p:cNvSpPr/>
            <p:nvPr/>
          </p:nvSpPr>
          <p:spPr bwMode="auto">
            <a:xfrm>
              <a:off x="1063765"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4" name="Rectangle 73"/>
            <p:cNvSpPr/>
            <p:nvPr/>
          </p:nvSpPr>
          <p:spPr bwMode="auto">
            <a:xfrm>
              <a:off x="914400"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6" name="Rounded Rectangle 75"/>
            <p:cNvSpPr/>
            <p:nvPr/>
          </p:nvSpPr>
          <p:spPr bwMode="auto">
            <a:xfrm>
              <a:off x="2388981"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7" name="Rectangle 76"/>
            <p:cNvSpPr/>
            <p:nvPr/>
          </p:nvSpPr>
          <p:spPr bwMode="auto">
            <a:xfrm>
              <a:off x="2239616"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78" name="Group 77"/>
            <p:cNvGrpSpPr/>
            <p:nvPr/>
          </p:nvGrpSpPr>
          <p:grpSpPr>
            <a:xfrm>
              <a:off x="887895" y="5102039"/>
              <a:ext cx="2446223" cy="1192225"/>
              <a:chOff x="954157" y="4730983"/>
              <a:chExt cx="2446223" cy="1192225"/>
            </a:xfrm>
          </p:grpSpPr>
          <p:sp>
            <p:nvSpPr>
              <p:cNvPr id="79" name="Rounded Rectangle 78">
                <a:extLst>
                  <a:ext uri="{FF2B5EF4-FFF2-40B4-BE49-F238E27FC236}">
                    <a16:creationId xmlns:a16="http://schemas.microsoft.com/office/drawing/2014/main" id="{6F38AA92-D2DF-5441-AAD6-9CA18098FC87}"/>
                  </a:ext>
                </a:extLst>
              </p:cNvPr>
              <p:cNvSpPr/>
              <p:nvPr/>
            </p:nvSpPr>
            <p:spPr bwMode="auto">
              <a:xfrm>
                <a:off x="972747" y="4730983"/>
                <a:ext cx="2353550"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90" name="Can 89"/>
              <p:cNvSpPr/>
              <p:nvPr/>
            </p:nvSpPr>
            <p:spPr bwMode="auto">
              <a:xfrm>
                <a:off x="1815550"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06" name="Picture 105">
                <a:extLst>
                  <a:ext uri="{FF2B5EF4-FFF2-40B4-BE49-F238E27FC236}">
                    <a16:creationId xmlns:a16="http://schemas.microsoft.com/office/drawing/2014/main" id="{71B3B2E4-AB60-1345-B66F-D672DC757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158" y="4811950"/>
                <a:ext cx="575361" cy="558100"/>
              </a:xfrm>
              <a:prstGeom prst="rect">
                <a:avLst/>
              </a:prstGeom>
            </p:spPr>
          </p:pic>
          <p:sp>
            <p:nvSpPr>
              <p:cNvPr id="107" name="Can 106"/>
              <p:cNvSpPr/>
              <p:nvPr/>
            </p:nvSpPr>
            <p:spPr bwMode="auto">
              <a:xfrm>
                <a:off x="2676942"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sp>
            <p:nvSpPr>
              <p:cNvPr id="108" name="Can 107"/>
              <p:cNvSpPr/>
              <p:nvPr/>
            </p:nvSpPr>
            <p:spPr bwMode="auto">
              <a:xfrm>
                <a:off x="954157"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grpSp>
      </p:grpSp>
      <p:grpSp>
        <p:nvGrpSpPr>
          <p:cNvPr id="29" name="Group 28"/>
          <p:cNvGrpSpPr/>
          <p:nvPr/>
        </p:nvGrpSpPr>
        <p:grpSpPr>
          <a:xfrm>
            <a:off x="6029739" y="1389870"/>
            <a:ext cx="653896" cy="2108703"/>
            <a:chOff x="6453809" y="1919957"/>
            <a:chExt cx="653896" cy="2108703"/>
          </a:xfrm>
        </p:grpSpPr>
        <p:sp>
          <p:nvSpPr>
            <p:cNvPr id="109" name="Rounded Rectangle 108"/>
            <p:cNvSpPr/>
            <p:nvPr/>
          </p:nvSpPr>
          <p:spPr bwMode="auto">
            <a:xfrm>
              <a:off x="6535144" y="2650845"/>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10" name="Rectangle 109"/>
            <p:cNvSpPr/>
            <p:nvPr/>
          </p:nvSpPr>
          <p:spPr bwMode="auto">
            <a:xfrm>
              <a:off x="6453809" y="2569315"/>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111" name="Group 110"/>
            <p:cNvGrpSpPr/>
            <p:nvPr/>
          </p:nvGrpSpPr>
          <p:grpSpPr>
            <a:xfrm>
              <a:off x="6466134" y="3237997"/>
              <a:ext cx="628966" cy="790663"/>
              <a:chOff x="1675114" y="4770739"/>
              <a:chExt cx="948816" cy="1192739"/>
            </a:xfrm>
          </p:grpSpPr>
          <p:sp>
            <p:nvSpPr>
              <p:cNvPr id="112" name="Rounded Rectangle 111">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113" name="Can 112"/>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14" name="Picture 113">
                <a:extLst>
                  <a:ext uri="{FF2B5EF4-FFF2-40B4-BE49-F238E27FC236}">
                    <a16:creationId xmlns:a16="http://schemas.microsoft.com/office/drawing/2014/main" id="{71B3B2E4-AB60-1345-B66F-D672DC757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115" name="Rounded Rectangle 114"/>
            <p:cNvSpPr/>
            <p:nvPr/>
          </p:nvSpPr>
          <p:spPr bwMode="auto">
            <a:xfrm>
              <a:off x="6535144" y="2001487"/>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16" name="Rectangle 115"/>
            <p:cNvSpPr/>
            <p:nvPr/>
          </p:nvSpPr>
          <p:spPr bwMode="auto">
            <a:xfrm>
              <a:off x="6453809" y="1919957"/>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grpSp>
        <p:nvGrpSpPr>
          <p:cNvPr id="117" name="Group 116"/>
          <p:cNvGrpSpPr/>
          <p:nvPr/>
        </p:nvGrpSpPr>
        <p:grpSpPr>
          <a:xfrm>
            <a:off x="7832035" y="2622322"/>
            <a:ext cx="653896" cy="2108703"/>
            <a:chOff x="6453809" y="1919957"/>
            <a:chExt cx="653896" cy="2108703"/>
          </a:xfrm>
        </p:grpSpPr>
        <p:sp>
          <p:nvSpPr>
            <p:cNvPr id="118" name="Rounded Rectangle 117"/>
            <p:cNvSpPr/>
            <p:nvPr/>
          </p:nvSpPr>
          <p:spPr bwMode="auto">
            <a:xfrm>
              <a:off x="6535144" y="2650845"/>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19" name="Rectangle 118"/>
            <p:cNvSpPr/>
            <p:nvPr/>
          </p:nvSpPr>
          <p:spPr bwMode="auto">
            <a:xfrm>
              <a:off x="6453809" y="2569315"/>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120" name="Group 119"/>
            <p:cNvGrpSpPr/>
            <p:nvPr/>
          </p:nvGrpSpPr>
          <p:grpSpPr>
            <a:xfrm>
              <a:off x="6466134" y="3237997"/>
              <a:ext cx="628966" cy="790663"/>
              <a:chOff x="1675114" y="4770739"/>
              <a:chExt cx="948816" cy="1192739"/>
            </a:xfrm>
          </p:grpSpPr>
          <p:sp>
            <p:nvSpPr>
              <p:cNvPr id="123" name="Rounded Rectangle 122">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124" name="Can 123"/>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25" name="Picture 124">
                <a:extLst>
                  <a:ext uri="{FF2B5EF4-FFF2-40B4-BE49-F238E27FC236}">
                    <a16:creationId xmlns:a16="http://schemas.microsoft.com/office/drawing/2014/main" id="{71B3B2E4-AB60-1345-B66F-D672DC757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121" name="Rounded Rectangle 120"/>
            <p:cNvSpPr/>
            <p:nvPr/>
          </p:nvSpPr>
          <p:spPr bwMode="auto">
            <a:xfrm>
              <a:off x="6535144" y="2001487"/>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22" name="Rectangle 121"/>
            <p:cNvSpPr/>
            <p:nvPr/>
          </p:nvSpPr>
          <p:spPr bwMode="auto">
            <a:xfrm>
              <a:off x="6453809" y="1919957"/>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grpSp>
        <p:nvGrpSpPr>
          <p:cNvPr id="126" name="Group 125"/>
          <p:cNvGrpSpPr/>
          <p:nvPr/>
        </p:nvGrpSpPr>
        <p:grpSpPr>
          <a:xfrm>
            <a:off x="10071652" y="3695748"/>
            <a:ext cx="653896" cy="2108703"/>
            <a:chOff x="6453809" y="1919957"/>
            <a:chExt cx="653896" cy="2108703"/>
          </a:xfrm>
        </p:grpSpPr>
        <p:sp>
          <p:nvSpPr>
            <p:cNvPr id="127" name="Rounded Rectangle 126"/>
            <p:cNvSpPr/>
            <p:nvPr/>
          </p:nvSpPr>
          <p:spPr bwMode="auto">
            <a:xfrm>
              <a:off x="6535144" y="2650845"/>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28" name="Rectangle 127"/>
            <p:cNvSpPr/>
            <p:nvPr/>
          </p:nvSpPr>
          <p:spPr bwMode="auto">
            <a:xfrm>
              <a:off x="6453809" y="2569315"/>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129" name="Group 128"/>
            <p:cNvGrpSpPr/>
            <p:nvPr/>
          </p:nvGrpSpPr>
          <p:grpSpPr>
            <a:xfrm>
              <a:off x="6466134" y="3237997"/>
              <a:ext cx="628966" cy="790663"/>
              <a:chOff x="1675114" y="4770739"/>
              <a:chExt cx="948816" cy="1192739"/>
            </a:xfrm>
          </p:grpSpPr>
          <p:sp>
            <p:nvSpPr>
              <p:cNvPr id="132" name="Rounded Rectangle 131">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133" name="Can 132"/>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34" name="Picture 133">
                <a:extLst>
                  <a:ext uri="{FF2B5EF4-FFF2-40B4-BE49-F238E27FC236}">
                    <a16:creationId xmlns:a16="http://schemas.microsoft.com/office/drawing/2014/main" id="{71B3B2E4-AB60-1345-B66F-D672DC757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130" name="Rounded Rectangle 129"/>
            <p:cNvSpPr/>
            <p:nvPr/>
          </p:nvSpPr>
          <p:spPr bwMode="auto">
            <a:xfrm>
              <a:off x="6535144" y="2001487"/>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31" name="Rectangle 130"/>
            <p:cNvSpPr/>
            <p:nvPr/>
          </p:nvSpPr>
          <p:spPr bwMode="auto">
            <a:xfrm>
              <a:off x="6453809" y="1919957"/>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cxnSp>
        <p:nvCxnSpPr>
          <p:cNvPr id="135" name="Straight Arrow Connector 134"/>
          <p:cNvCxnSpPr/>
          <p:nvPr/>
        </p:nvCxnSpPr>
        <p:spPr>
          <a:xfrm flipV="1">
            <a:off x="3392556" y="3564835"/>
            <a:ext cx="2703444" cy="1775793"/>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3379304" y="4797287"/>
            <a:ext cx="4505739" cy="742122"/>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3379304" y="5698435"/>
            <a:ext cx="6626087" cy="53009"/>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4227444" y="4094922"/>
            <a:ext cx="2292626" cy="2358887"/>
          </a:xfrm>
          <a:prstGeom prst="roundRect">
            <a:avLst/>
          </a:prstGeom>
          <a:solidFill>
            <a:srgbClr val="D8D8D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ヒラギノ角ゴ Pro W3" pitchFamily="-32" charset="-128"/>
              </a:rPr>
              <a:t>Container </a:t>
            </a:r>
            <a:r>
              <a:rPr lang="en-US" b="1">
                <a:solidFill>
                  <a:schemeClr val="tx1"/>
                </a:solidFill>
                <a:ea typeface="ヒラギノ角ゴ Pro W3" pitchFamily="-32" charset="-128"/>
              </a:rPr>
              <a:t>Images and Data </a:t>
            </a:r>
            <a:r>
              <a:rPr lang="en-US" b="1" dirty="0">
                <a:solidFill>
                  <a:schemeClr val="tx1"/>
                </a:solidFill>
                <a:ea typeface="ヒラギノ角ゴ Pro W3" pitchFamily="-32" charset="-128"/>
              </a:rPr>
              <a:t>Sets Move Seamlessly</a:t>
            </a:r>
            <a:br>
              <a:rPr lang="en-US" b="1" dirty="0">
                <a:solidFill>
                  <a:schemeClr val="tx1"/>
                </a:solidFill>
                <a:ea typeface="ヒラギノ角ゴ Pro W3" pitchFamily="-32" charset="-128"/>
              </a:rPr>
            </a:br>
            <a:r>
              <a:rPr lang="en-US" b="1" dirty="0">
                <a:solidFill>
                  <a:schemeClr val="tx1"/>
                </a:solidFill>
                <a:ea typeface="ヒラギノ角ゴ Pro W3" pitchFamily="-32" charset="-128"/>
              </a:rPr>
              <a:t>Between On Premise and</a:t>
            </a:r>
            <a:br>
              <a:rPr lang="en-US" b="1" dirty="0">
                <a:solidFill>
                  <a:schemeClr val="tx1"/>
                </a:solidFill>
                <a:ea typeface="ヒラギノ角ゴ Pro W3" pitchFamily="-32" charset="-128"/>
              </a:rPr>
            </a:br>
            <a:r>
              <a:rPr lang="en-US" b="1" dirty="0">
                <a:solidFill>
                  <a:schemeClr val="tx1"/>
                </a:solidFill>
                <a:ea typeface="ヒラギノ角ゴ Pro W3" pitchFamily="-32" charset="-128"/>
              </a:rPr>
              <a:t>Cloud Kubernetes Clusters</a:t>
            </a:r>
          </a:p>
        </p:txBody>
      </p:sp>
      <p:sp>
        <p:nvSpPr>
          <p:cNvPr id="55" name="TextBox 54">
            <a:extLst>
              <a:ext uri="{FF2B5EF4-FFF2-40B4-BE49-F238E27FC236}">
                <a16:creationId xmlns:a16="http://schemas.microsoft.com/office/drawing/2014/main" id="{78B0E466-E01D-7348-BF20-8F226572DC4F}"/>
              </a:ext>
            </a:extLst>
          </p:cNvPr>
          <p:cNvSpPr txBox="1"/>
          <p:nvPr/>
        </p:nvSpPr>
        <p:spPr>
          <a:xfrm>
            <a:off x="6671030" y="1454501"/>
            <a:ext cx="1213560" cy="400087"/>
          </a:xfrm>
          <a:prstGeom prst="rect">
            <a:avLst/>
          </a:prstGeom>
          <a:noFill/>
        </p:spPr>
        <p:txBody>
          <a:bodyPr wrap="none" lIns="121899" tIns="60949" rIns="121899" bIns="60949" rtlCol="0">
            <a:spAutoFit/>
          </a:bodyPr>
          <a:lstStyle/>
          <a:p>
            <a:pPr eaLnBrk="0" hangingPunct="0"/>
            <a:r>
              <a:rPr lang="en-US" dirty="0">
                <a:latin typeface="+mn-lt"/>
                <a:ea typeface="ヒラギノ角ゴ Pro W3" pitchFamily="-32" charset="-128"/>
              </a:rPr>
              <a:t>Location 1</a:t>
            </a:r>
          </a:p>
        </p:txBody>
      </p:sp>
      <p:sp>
        <p:nvSpPr>
          <p:cNvPr id="56" name="TextBox 55">
            <a:extLst>
              <a:ext uri="{FF2B5EF4-FFF2-40B4-BE49-F238E27FC236}">
                <a16:creationId xmlns:a16="http://schemas.microsoft.com/office/drawing/2014/main" id="{55625A73-9614-E649-8EFB-9608D8E3ABCD}"/>
              </a:ext>
            </a:extLst>
          </p:cNvPr>
          <p:cNvSpPr txBox="1"/>
          <p:nvPr/>
        </p:nvSpPr>
        <p:spPr>
          <a:xfrm>
            <a:off x="8567266" y="2703852"/>
            <a:ext cx="1213560" cy="400087"/>
          </a:xfrm>
          <a:prstGeom prst="rect">
            <a:avLst/>
          </a:prstGeom>
          <a:noFill/>
        </p:spPr>
        <p:txBody>
          <a:bodyPr wrap="none" lIns="121899" tIns="60949" rIns="121899" bIns="60949" rtlCol="0">
            <a:spAutoFit/>
          </a:bodyPr>
          <a:lstStyle/>
          <a:p>
            <a:pPr eaLnBrk="0" hangingPunct="0"/>
            <a:r>
              <a:rPr lang="en-US" dirty="0">
                <a:latin typeface="+mn-lt"/>
                <a:ea typeface="ヒラギノ角ゴ Pro W3" pitchFamily="-32" charset="-128"/>
              </a:rPr>
              <a:t>Location 2</a:t>
            </a:r>
          </a:p>
        </p:txBody>
      </p:sp>
    </p:spTree>
    <p:extLst>
      <p:ext uri="{BB962C8B-B14F-4D97-AF65-F5344CB8AC3E}">
        <p14:creationId xmlns:p14="http://schemas.microsoft.com/office/powerpoint/2010/main" val="21744525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5E53-429F-F44F-AAF9-5CBB8CBEF890}"/>
              </a:ext>
            </a:extLst>
          </p:cNvPr>
          <p:cNvSpPr txBox="1"/>
          <p:nvPr/>
        </p:nvSpPr>
        <p:spPr>
          <a:xfrm>
            <a:off x="0" y="1916724"/>
            <a:ext cx="12188825" cy="2893077"/>
          </a:xfrm>
          <a:prstGeom prst="rect">
            <a:avLst/>
          </a:prstGeom>
          <a:noFill/>
        </p:spPr>
        <p:txBody>
          <a:bodyPr wrap="square" lIns="121899" tIns="60949" rIns="121899" bIns="60949" rtlCol="0">
            <a:spAutoFit/>
          </a:bodyPr>
          <a:lstStyle/>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The Cloud Isn’t Different:</a:t>
            </a:r>
          </a:p>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It is an Extension of the</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On Premise Data Center</a:t>
            </a:r>
          </a:p>
          <a:p>
            <a:pPr algn="ctr" eaLnBrk="0" hangingPunct="0"/>
            <a:endPar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endParaRPr>
          </a:p>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Treat It the Same!</a:t>
            </a:r>
          </a:p>
        </p:txBody>
      </p:sp>
    </p:spTree>
    <p:extLst>
      <p:ext uri="{BB962C8B-B14F-4D97-AF65-F5344CB8AC3E}">
        <p14:creationId xmlns:p14="http://schemas.microsoft.com/office/powerpoint/2010/main" val="20112990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Third Customer Example – Disaster Recovery/Business Continuity</a:t>
            </a:r>
            <a:endParaRPr lang="en-US" dirty="0"/>
          </a:p>
        </p:txBody>
      </p:sp>
      <p:grpSp>
        <p:nvGrpSpPr>
          <p:cNvPr id="41" name="Group 40"/>
          <p:cNvGrpSpPr/>
          <p:nvPr/>
        </p:nvGrpSpPr>
        <p:grpSpPr>
          <a:xfrm>
            <a:off x="887895" y="1930132"/>
            <a:ext cx="2446223" cy="4364132"/>
            <a:chOff x="887895" y="1930132"/>
            <a:chExt cx="2446223" cy="4364132"/>
          </a:xfrm>
        </p:grpSpPr>
        <p:sp>
          <p:nvSpPr>
            <p:cNvPr id="42" name="Rounded Rectangle 41"/>
            <p:cNvSpPr/>
            <p:nvPr/>
          </p:nvSpPr>
          <p:spPr bwMode="auto">
            <a:xfrm>
              <a:off x="1063765"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3" name="Rectangle 42"/>
            <p:cNvSpPr/>
            <p:nvPr/>
          </p:nvSpPr>
          <p:spPr bwMode="auto">
            <a:xfrm>
              <a:off x="914400"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4" name="Rounded Rectangle 43"/>
            <p:cNvSpPr/>
            <p:nvPr/>
          </p:nvSpPr>
          <p:spPr bwMode="auto">
            <a:xfrm>
              <a:off x="2388981"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5" name="Rectangle 44"/>
            <p:cNvSpPr/>
            <p:nvPr/>
          </p:nvSpPr>
          <p:spPr bwMode="auto">
            <a:xfrm>
              <a:off x="2239616"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6" name="Rounded Rectangle 45"/>
            <p:cNvSpPr/>
            <p:nvPr/>
          </p:nvSpPr>
          <p:spPr bwMode="auto">
            <a:xfrm>
              <a:off x="1063765"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7" name="Rectangle 46"/>
            <p:cNvSpPr/>
            <p:nvPr/>
          </p:nvSpPr>
          <p:spPr bwMode="auto">
            <a:xfrm>
              <a:off x="914400"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8" name="Rounded Rectangle 47"/>
            <p:cNvSpPr/>
            <p:nvPr/>
          </p:nvSpPr>
          <p:spPr bwMode="auto">
            <a:xfrm>
              <a:off x="2388981"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9" name="Rectangle 48"/>
            <p:cNvSpPr/>
            <p:nvPr/>
          </p:nvSpPr>
          <p:spPr bwMode="auto">
            <a:xfrm>
              <a:off x="2239616"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0" name="Rounded Rectangle 49"/>
            <p:cNvSpPr/>
            <p:nvPr/>
          </p:nvSpPr>
          <p:spPr bwMode="auto">
            <a:xfrm>
              <a:off x="1063765"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1" name="Rectangle 50"/>
            <p:cNvSpPr/>
            <p:nvPr/>
          </p:nvSpPr>
          <p:spPr bwMode="auto">
            <a:xfrm>
              <a:off x="914400"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2" name="Rounded Rectangle 51"/>
            <p:cNvSpPr/>
            <p:nvPr/>
          </p:nvSpPr>
          <p:spPr bwMode="auto">
            <a:xfrm>
              <a:off x="2388981"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3" name="Rectangle 52"/>
            <p:cNvSpPr/>
            <p:nvPr/>
          </p:nvSpPr>
          <p:spPr bwMode="auto">
            <a:xfrm>
              <a:off x="2239616"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nvGrpSpPr>
            <p:cNvPr id="55" name="Group 54"/>
            <p:cNvGrpSpPr/>
            <p:nvPr/>
          </p:nvGrpSpPr>
          <p:grpSpPr>
            <a:xfrm>
              <a:off x="887895" y="5102039"/>
              <a:ext cx="2446223" cy="1192225"/>
              <a:chOff x="954157" y="4730983"/>
              <a:chExt cx="2446223" cy="1192225"/>
            </a:xfrm>
          </p:grpSpPr>
          <p:sp>
            <p:nvSpPr>
              <p:cNvPr id="56" name="Rounded Rectangle 55">
                <a:extLst>
                  <a:ext uri="{FF2B5EF4-FFF2-40B4-BE49-F238E27FC236}">
                    <a16:creationId xmlns:a16="http://schemas.microsoft.com/office/drawing/2014/main" id="{6F38AA92-D2DF-5441-AAD6-9CA18098FC87}"/>
                  </a:ext>
                </a:extLst>
              </p:cNvPr>
              <p:cNvSpPr/>
              <p:nvPr/>
            </p:nvSpPr>
            <p:spPr bwMode="auto">
              <a:xfrm>
                <a:off x="972747" y="4730983"/>
                <a:ext cx="2353550"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7" name="Can 56"/>
              <p:cNvSpPr/>
              <p:nvPr/>
            </p:nvSpPr>
            <p:spPr bwMode="auto">
              <a:xfrm>
                <a:off x="1815550"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pic>
            <p:nvPicPr>
              <p:cNvPr id="58" name="Picture 57">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11950"/>
                <a:ext cx="575361" cy="558100"/>
              </a:xfrm>
              <a:prstGeom prst="rect">
                <a:avLst/>
              </a:prstGeom>
            </p:spPr>
          </p:pic>
          <p:sp>
            <p:nvSpPr>
              <p:cNvPr id="59" name="Can 58"/>
              <p:cNvSpPr/>
              <p:nvPr/>
            </p:nvSpPr>
            <p:spPr bwMode="auto">
              <a:xfrm>
                <a:off x="2676942"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0" name="Can 59"/>
              <p:cNvSpPr/>
              <p:nvPr/>
            </p:nvSpPr>
            <p:spPr bwMode="auto">
              <a:xfrm>
                <a:off x="954157"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grpSp>
      <p:sp>
        <p:nvSpPr>
          <p:cNvPr id="36" name="TextBox 35">
            <a:extLst>
              <a:ext uri="{FF2B5EF4-FFF2-40B4-BE49-F238E27FC236}">
                <a16:creationId xmlns:a16="http://schemas.microsoft.com/office/drawing/2014/main" id="{AAFABACB-462A-5D45-9CAC-B9C59D9C6739}"/>
              </a:ext>
            </a:extLst>
          </p:cNvPr>
          <p:cNvSpPr txBox="1"/>
          <p:nvPr/>
        </p:nvSpPr>
        <p:spPr>
          <a:xfrm>
            <a:off x="4308231" y="2798836"/>
            <a:ext cx="7331834" cy="2708412"/>
          </a:xfrm>
          <a:prstGeom prst="rect">
            <a:avLst/>
          </a:prstGeom>
          <a:noFill/>
        </p:spPr>
        <p:txBody>
          <a:bodyPr wrap="square" lIns="121899" tIns="60949" rIns="121899" bIns="60949" rtlCol="0">
            <a:spAutoFit/>
          </a:bodyPr>
          <a:lstStyle/>
          <a:p>
            <a:pPr eaLnBrk="0" hangingPunct="0"/>
            <a:r>
              <a:rPr lang="en-US" sz="2800" b="1" dirty="0">
                <a:latin typeface="+mn-lt"/>
                <a:ea typeface="ヒラギノ角ゴ Pro W3" pitchFamily="-32" charset="-128"/>
              </a:rPr>
              <a:t>GOALS:</a:t>
            </a:r>
          </a:p>
          <a:p>
            <a:pPr marL="457200" indent="-457200" eaLnBrk="0" hangingPunct="0">
              <a:buFont typeface="Arial" panose="020B0604020202020204" pitchFamily="34" charset="0"/>
              <a:buChar char="•"/>
            </a:pPr>
            <a:r>
              <a:rPr lang="en-US" sz="2800" dirty="0">
                <a:latin typeface="+mn-lt"/>
                <a:ea typeface="ヒラギノ角ゴ Pro W3" pitchFamily="-32" charset="-128"/>
              </a:rPr>
              <a:t>Low RTO &amp; RPO for Business Continuity</a:t>
            </a:r>
          </a:p>
          <a:p>
            <a:pPr marL="457200" indent="-457200" eaLnBrk="0" hangingPunct="0">
              <a:buFont typeface="Arial" panose="020B0604020202020204" pitchFamily="34" charset="0"/>
              <a:buChar char="•"/>
            </a:pPr>
            <a:r>
              <a:rPr lang="en-US" sz="2800" dirty="0">
                <a:latin typeface="+mn-lt"/>
                <a:ea typeface="ヒラギノ角ゴ Pro W3" pitchFamily="-32" charset="-128"/>
              </a:rPr>
              <a:t>Complete Operational Environment for DR</a:t>
            </a:r>
          </a:p>
          <a:p>
            <a:pPr marL="457200" indent="-457200" eaLnBrk="0" hangingPunct="0">
              <a:buFont typeface="Arial" panose="020B0604020202020204" pitchFamily="34" charset="0"/>
              <a:buChar char="•"/>
            </a:pPr>
            <a:r>
              <a:rPr lang="en-US" sz="2800" dirty="0">
                <a:latin typeface="+mn-lt"/>
                <a:ea typeface="ヒラギノ角ゴ Pro W3" pitchFamily="-32" charset="-128"/>
              </a:rPr>
              <a:t>Highly Secure and Single Security Model</a:t>
            </a:r>
          </a:p>
          <a:p>
            <a:pPr marL="457200" indent="-457200" eaLnBrk="0" hangingPunct="0">
              <a:buFont typeface="Arial" panose="020B0604020202020204" pitchFamily="34" charset="0"/>
              <a:buChar char="•"/>
            </a:pPr>
            <a:r>
              <a:rPr lang="en-US" sz="2800" dirty="0">
                <a:latin typeface="+mn-lt"/>
                <a:ea typeface="ヒラギノ角ゴ Pro W3" pitchFamily="-32" charset="-128"/>
              </a:rPr>
              <a:t>Regulatory Compliance for Audit </a:t>
            </a:r>
            <a:r>
              <a:rPr lang="en-US" sz="2800" b="1" dirty="0">
                <a:latin typeface="+mn-lt"/>
                <a:ea typeface="ヒラギノ角ゴ Pro W3" pitchFamily="-32" charset="-128"/>
              </a:rPr>
              <a:t>Required</a:t>
            </a:r>
            <a:r>
              <a:rPr lang="en-US" sz="2800" dirty="0">
                <a:latin typeface="+mn-lt"/>
                <a:ea typeface="ヒラギノ角ゴ Pro W3" pitchFamily="-32" charset="-128"/>
              </a:rPr>
              <a:t> in Both Locations</a:t>
            </a:r>
          </a:p>
        </p:txBody>
      </p:sp>
      <p:sp>
        <p:nvSpPr>
          <p:cNvPr id="37" name="TextBox 36">
            <a:extLst>
              <a:ext uri="{FF2B5EF4-FFF2-40B4-BE49-F238E27FC236}">
                <a16:creationId xmlns:a16="http://schemas.microsoft.com/office/drawing/2014/main" id="{DB2D0C1F-21E0-CD4B-8A6A-DB7416B71CE3}"/>
              </a:ext>
            </a:extLst>
          </p:cNvPr>
          <p:cNvSpPr txBox="1"/>
          <p:nvPr/>
        </p:nvSpPr>
        <p:spPr>
          <a:xfrm>
            <a:off x="4308231" y="1683922"/>
            <a:ext cx="6972123" cy="492420"/>
          </a:xfrm>
          <a:prstGeom prst="rect">
            <a:avLst/>
          </a:prstGeom>
          <a:noFill/>
        </p:spPr>
        <p:txBody>
          <a:bodyPr wrap="none" lIns="121899" tIns="60949" rIns="121899" bIns="60949" rtlCol="0">
            <a:spAutoFit/>
          </a:bodyPr>
          <a:lstStyle/>
          <a:p>
            <a:pPr eaLnBrk="0" hangingPunct="0"/>
            <a:r>
              <a:rPr lang="en-US" sz="2400" b="1" i="1" dirty="0">
                <a:latin typeface="+mn-lt"/>
                <a:ea typeface="ヒラギノ角ゴ Pro W3" pitchFamily="-32" charset="-128"/>
              </a:rPr>
              <a:t>Large International Financial &amp; Brokerage Institution</a:t>
            </a:r>
          </a:p>
        </p:txBody>
      </p:sp>
    </p:spTree>
    <p:extLst>
      <p:ext uri="{BB962C8B-B14F-4D97-AF65-F5344CB8AC3E}">
        <p14:creationId xmlns:p14="http://schemas.microsoft.com/office/powerpoint/2010/main" val="9428477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Third Customer Example – Disaster Recovery/Business Continuity</a:t>
            </a:r>
            <a:endParaRPr lang="en-US" dirty="0"/>
          </a:p>
        </p:txBody>
      </p:sp>
      <p:sp>
        <p:nvSpPr>
          <p:cNvPr id="89" name="Can 88"/>
          <p:cNvSpPr/>
          <p:nvPr/>
        </p:nvSpPr>
        <p:spPr bwMode="auto">
          <a:xfrm>
            <a:off x="7220722" y="5847975"/>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12" name="TextBox 11"/>
          <p:cNvSpPr txBox="1"/>
          <p:nvPr/>
        </p:nvSpPr>
        <p:spPr>
          <a:xfrm>
            <a:off x="4235080" y="5292489"/>
            <a:ext cx="2239011" cy="707886"/>
          </a:xfrm>
          <a:prstGeom prst="rect">
            <a:avLst/>
          </a:prstGeom>
          <a:noFill/>
        </p:spPr>
        <p:txBody>
          <a:bodyPr wrap="none" rtlCol="0">
            <a:spAutoFit/>
          </a:bodyPr>
          <a:lstStyle/>
          <a:p>
            <a:pPr algn="ctr"/>
            <a:r>
              <a:rPr lang="en-US" sz="2000" b="1" i="1" dirty="0">
                <a:latin typeface="Calibri" charset="0"/>
                <a:ea typeface="Calibri" charset="0"/>
                <a:cs typeface="Calibri" charset="0"/>
              </a:rPr>
              <a:t>Backup for DR &amp;</a:t>
            </a:r>
            <a:br>
              <a:rPr lang="en-US" sz="2000" b="1" i="1" dirty="0">
                <a:latin typeface="Calibri" charset="0"/>
                <a:ea typeface="Calibri" charset="0"/>
                <a:cs typeface="Calibri" charset="0"/>
              </a:rPr>
            </a:br>
            <a:r>
              <a:rPr lang="en-US" sz="2000" b="1" i="1" dirty="0">
                <a:latin typeface="Calibri" charset="0"/>
                <a:ea typeface="Calibri" charset="0"/>
                <a:cs typeface="Calibri" charset="0"/>
              </a:rPr>
              <a:t>Business Continuity</a:t>
            </a:r>
          </a:p>
        </p:txBody>
      </p:sp>
      <p:sp>
        <p:nvSpPr>
          <p:cNvPr id="62" name="Can 61">
            <a:extLst>
              <a:ext uri="{FF2B5EF4-FFF2-40B4-BE49-F238E27FC236}">
                <a16:creationId xmlns:a16="http://schemas.microsoft.com/office/drawing/2014/main" id="{EE44B2FD-E277-0748-AE56-A0BE33B64A3C}"/>
              </a:ext>
            </a:extLst>
          </p:cNvPr>
          <p:cNvSpPr/>
          <p:nvPr/>
        </p:nvSpPr>
        <p:spPr bwMode="auto">
          <a:xfrm>
            <a:off x="7227822" y="5391404"/>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3" name="Can 62">
            <a:extLst>
              <a:ext uri="{FF2B5EF4-FFF2-40B4-BE49-F238E27FC236}">
                <a16:creationId xmlns:a16="http://schemas.microsoft.com/office/drawing/2014/main" id="{D6756018-B720-B247-BD67-3CFEF8F1CEBF}"/>
              </a:ext>
            </a:extLst>
          </p:cNvPr>
          <p:cNvSpPr/>
          <p:nvPr/>
        </p:nvSpPr>
        <p:spPr bwMode="auto">
          <a:xfrm>
            <a:off x="7234922" y="4934833"/>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4" name="Can 63">
            <a:extLst>
              <a:ext uri="{FF2B5EF4-FFF2-40B4-BE49-F238E27FC236}">
                <a16:creationId xmlns:a16="http://schemas.microsoft.com/office/drawing/2014/main" id="{9F43BF15-D848-D741-B3FD-7D1790C10687}"/>
              </a:ext>
            </a:extLst>
          </p:cNvPr>
          <p:cNvSpPr/>
          <p:nvPr/>
        </p:nvSpPr>
        <p:spPr bwMode="auto">
          <a:xfrm>
            <a:off x="7242022" y="4478262"/>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5" name="Can 64">
            <a:extLst>
              <a:ext uri="{FF2B5EF4-FFF2-40B4-BE49-F238E27FC236}">
                <a16:creationId xmlns:a16="http://schemas.microsoft.com/office/drawing/2014/main" id="{490CCA8D-89A3-9843-8186-08A2305F5F1B}"/>
              </a:ext>
            </a:extLst>
          </p:cNvPr>
          <p:cNvSpPr/>
          <p:nvPr/>
        </p:nvSpPr>
        <p:spPr bwMode="auto">
          <a:xfrm>
            <a:off x="7249122" y="4021691"/>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6" name="Can 65">
            <a:extLst>
              <a:ext uri="{FF2B5EF4-FFF2-40B4-BE49-F238E27FC236}">
                <a16:creationId xmlns:a16="http://schemas.microsoft.com/office/drawing/2014/main" id="{FE2A8D32-0A67-2A4D-92A0-E09446540355}"/>
              </a:ext>
            </a:extLst>
          </p:cNvPr>
          <p:cNvSpPr/>
          <p:nvPr/>
        </p:nvSpPr>
        <p:spPr bwMode="auto">
          <a:xfrm>
            <a:off x="7256222" y="3565120"/>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39" name="TextBox 38">
            <a:extLst>
              <a:ext uri="{FF2B5EF4-FFF2-40B4-BE49-F238E27FC236}">
                <a16:creationId xmlns:a16="http://schemas.microsoft.com/office/drawing/2014/main" id="{91ABD29F-E717-3242-860E-9EFA5ABB7DCC}"/>
              </a:ext>
            </a:extLst>
          </p:cNvPr>
          <p:cNvSpPr txBox="1"/>
          <p:nvPr/>
        </p:nvSpPr>
        <p:spPr>
          <a:xfrm>
            <a:off x="8399748" y="1905191"/>
            <a:ext cx="3604962" cy="4153573"/>
          </a:xfrm>
          <a:prstGeom prst="rect">
            <a:avLst/>
          </a:prstGeom>
          <a:noFill/>
        </p:spPr>
        <p:txBody>
          <a:bodyPr wrap="none" rtlCol="0">
            <a:spAutoFit/>
          </a:bodyPr>
          <a:lstStyle/>
          <a:p>
            <a:pPr algn="ctr"/>
            <a:br>
              <a:rPr lang="en-US" sz="2399" b="1" i="1" dirty="0">
                <a:latin typeface="Calibri" charset="0"/>
                <a:ea typeface="Calibri" charset="0"/>
                <a:cs typeface="Calibri" charset="0"/>
              </a:rPr>
            </a:br>
            <a:r>
              <a:rPr lang="en-US" sz="2399" b="1" i="1" dirty="0">
                <a:latin typeface="Calibri" charset="0"/>
                <a:ea typeface="Calibri" charset="0"/>
                <a:cs typeface="Calibri" charset="0"/>
              </a:rPr>
              <a:t>All Data, Streams,</a:t>
            </a:r>
            <a:br>
              <a:rPr lang="en-US" sz="2399" b="1" i="1" dirty="0">
                <a:latin typeface="Calibri" charset="0"/>
                <a:ea typeface="Calibri" charset="0"/>
                <a:cs typeface="Calibri" charset="0"/>
              </a:rPr>
            </a:br>
            <a:r>
              <a:rPr lang="en-US" sz="2399" b="1" i="1" dirty="0">
                <a:latin typeface="Calibri" charset="0"/>
                <a:ea typeface="Calibri" charset="0"/>
                <a:cs typeface="Calibri" charset="0"/>
              </a:rPr>
              <a:t>Tables, and Containers</a:t>
            </a:r>
            <a:br>
              <a:rPr lang="en-US" sz="2399" b="1" i="1" dirty="0">
                <a:latin typeface="Calibri" charset="0"/>
                <a:ea typeface="Calibri" charset="0"/>
                <a:cs typeface="Calibri" charset="0"/>
              </a:rPr>
            </a:br>
            <a:r>
              <a:rPr lang="en-US" sz="2399" b="1" i="1" dirty="0">
                <a:latin typeface="Calibri" charset="0"/>
                <a:ea typeface="Calibri" charset="0"/>
                <a:cs typeface="Calibri" charset="0"/>
              </a:rPr>
              <a:t>are Mirrored with a</a:t>
            </a:r>
            <a:br>
              <a:rPr lang="en-US" sz="2399" b="1" i="1" dirty="0">
                <a:latin typeface="Calibri" charset="0"/>
                <a:ea typeface="Calibri" charset="0"/>
                <a:cs typeface="Calibri" charset="0"/>
              </a:rPr>
            </a:br>
            <a:r>
              <a:rPr lang="en-US" sz="2399" b="1" i="1" dirty="0">
                <a:latin typeface="Calibri" charset="0"/>
                <a:ea typeface="Calibri" charset="0"/>
                <a:cs typeface="Calibri" charset="0"/>
              </a:rPr>
              <a:t>known RTO</a:t>
            </a:r>
          </a:p>
          <a:p>
            <a:pPr algn="ctr"/>
            <a:endParaRPr lang="en-US" sz="2399" b="1" i="1" dirty="0">
              <a:latin typeface="Calibri" charset="0"/>
              <a:ea typeface="Calibri" charset="0"/>
              <a:cs typeface="Calibri" charset="0"/>
            </a:endParaRPr>
          </a:p>
          <a:p>
            <a:pPr algn="ctr"/>
            <a:r>
              <a:rPr lang="en-US" sz="2399" b="1" i="1" dirty="0">
                <a:latin typeface="Calibri" charset="0"/>
                <a:ea typeface="Calibri" charset="0"/>
                <a:cs typeface="Calibri" charset="0"/>
              </a:rPr>
              <a:t>Guaranteed Consistency</a:t>
            </a:r>
            <a:br>
              <a:rPr lang="en-US" sz="2399" b="1" i="1" dirty="0">
                <a:latin typeface="Calibri" charset="0"/>
                <a:ea typeface="Calibri" charset="0"/>
                <a:cs typeface="Calibri" charset="0"/>
              </a:rPr>
            </a:br>
            <a:r>
              <a:rPr lang="en-US" sz="2399" b="1" i="1" dirty="0">
                <a:latin typeface="Calibri" charset="0"/>
                <a:ea typeface="Calibri" charset="0"/>
                <a:cs typeface="Calibri" charset="0"/>
              </a:rPr>
              <a:t>from Primary to Secondary</a:t>
            </a:r>
            <a:br>
              <a:rPr lang="en-US" sz="2399" b="1" i="1" dirty="0">
                <a:latin typeface="Calibri" charset="0"/>
                <a:ea typeface="Calibri" charset="0"/>
                <a:cs typeface="Calibri" charset="0"/>
              </a:rPr>
            </a:br>
            <a:r>
              <a:rPr lang="en-US" sz="2399" b="1" i="1" dirty="0">
                <a:latin typeface="Calibri" charset="0"/>
                <a:ea typeface="Calibri" charset="0"/>
                <a:cs typeface="Calibri" charset="0"/>
              </a:rPr>
              <a:t>Sites</a:t>
            </a:r>
            <a:br>
              <a:rPr lang="en-US" sz="2399" b="1" i="1" dirty="0">
                <a:latin typeface="Calibri" charset="0"/>
                <a:ea typeface="Calibri" charset="0"/>
                <a:cs typeface="Calibri" charset="0"/>
              </a:rPr>
            </a:br>
            <a:br>
              <a:rPr lang="en-US" sz="2399" b="1" i="1" dirty="0">
                <a:latin typeface="Calibri" charset="0"/>
                <a:ea typeface="Calibri" charset="0"/>
                <a:cs typeface="Calibri" charset="0"/>
              </a:rPr>
            </a:br>
            <a:r>
              <a:rPr lang="en-US" sz="2399" b="1" i="1" dirty="0">
                <a:latin typeface="Calibri" charset="0"/>
                <a:ea typeface="Calibri" charset="0"/>
                <a:cs typeface="Calibri" charset="0"/>
              </a:rPr>
              <a:t>Everything is Audited</a:t>
            </a:r>
          </a:p>
        </p:txBody>
      </p:sp>
      <p:grpSp>
        <p:nvGrpSpPr>
          <p:cNvPr id="41" name="Group 40"/>
          <p:cNvGrpSpPr/>
          <p:nvPr/>
        </p:nvGrpSpPr>
        <p:grpSpPr>
          <a:xfrm>
            <a:off x="887895" y="1930132"/>
            <a:ext cx="2446223" cy="4364132"/>
            <a:chOff x="887895" y="1930132"/>
            <a:chExt cx="2446223" cy="4364132"/>
          </a:xfrm>
        </p:grpSpPr>
        <p:sp>
          <p:nvSpPr>
            <p:cNvPr id="42" name="Rounded Rectangle 41"/>
            <p:cNvSpPr/>
            <p:nvPr/>
          </p:nvSpPr>
          <p:spPr bwMode="auto">
            <a:xfrm>
              <a:off x="1063765"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3" name="Rectangle 42"/>
            <p:cNvSpPr/>
            <p:nvPr/>
          </p:nvSpPr>
          <p:spPr bwMode="auto">
            <a:xfrm>
              <a:off x="914400"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4" name="Rounded Rectangle 43"/>
            <p:cNvSpPr/>
            <p:nvPr/>
          </p:nvSpPr>
          <p:spPr bwMode="auto">
            <a:xfrm>
              <a:off x="2388981"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5" name="Rectangle 44"/>
            <p:cNvSpPr/>
            <p:nvPr/>
          </p:nvSpPr>
          <p:spPr bwMode="auto">
            <a:xfrm>
              <a:off x="2239616"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6" name="Rounded Rectangle 45"/>
            <p:cNvSpPr/>
            <p:nvPr/>
          </p:nvSpPr>
          <p:spPr bwMode="auto">
            <a:xfrm>
              <a:off x="1063765"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7" name="Rectangle 46"/>
            <p:cNvSpPr/>
            <p:nvPr/>
          </p:nvSpPr>
          <p:spPr bwMode="auto">
            <a:xfrm>
              <a:off x="914400"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8" name="Rounded Rectangle 47"/>
            <p:cNvSpPr/>
            <p:nvPr/>
          </p:nvSpPr>
          <p:spPr bwMode="auto">
            <a:xfrm>
              <a:off x="2388981"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9" name="Rectangle 48"/>
            <p:cNvSpPr/>
            <p:nvPr/>
          </p:nvSpPr>
          <p:spPr bwMode="auto">
            <a:xfrm>
              <a:off x="2239616"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0" name="Rounded Rectangle 49"/>
            <p:cNvSpPr/>
            <p:nvPr/>
          </p:nvSpPr>
          <p:spPr bwMode="auto">
            <a:xfrm>
              <a:off x="1063765"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1" name="Rectangle 50"/>
            <p:cNvSpPr/>
            <p:nvPr/>
          </p:nvSpPr>
          <p:spPr bwMode="auto">
            <a:xfrm>
              <a:off x="914400"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2" name="Rounded Rectangle 51"/>
            <p:cNvSpPr/>
            <p:nvPr/>
          </p:nvSpPr>
          <p:spPr bwMode="auto">
            <a:xfrm>
              <a:off x="2388981"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3" name="Rectangle 52"/>
            <p:cNvSpPr/>
            <p:nvPr/>
          </p:nvSpPr>
          <p:spPr bwMode="auto">
            <a:xfrm>
              <a:off x="2239616"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nvGrpSpPr>
            <p:cNvPr id="55" name="Group 54"/>
            <p:cNvGrpSpPr/>
            <p:nvPr/>
          </p:nvGrpSpPr>
          <p:grpSpPr>
            <a:xfrm>
              <a:off x="887895" y="5102039"/>
              <a:ext cx="2446223" cy="1192225"/>
              <a:chOff x="954157" y="4730983"/>
              <a:chExt cx="2446223" cy="1192225"/>
            </a:xfrm>
          </p:grpSpPr>
          <p:sp>
            <p:nvSpPr>
              <p:cNvPr id="56" name="Rounded Rectangle 55">
                <a:extLst>
                  <a:ext uri="{FF2B5EF4-FFF2-40B4-BE49-F238E27FC236}">
                    <a16:creationId xmlns:a16="http://schemas.microsoft.com/office/drawing/2014/main" id="{6F38AA92-D2DF-5441-AAD6-9CA18098FC87}"/>
                  </a:ext>
                </a:extLst>
              </p:cNvPr>
              <p:cNvSpPr/>
              <p:nvPr/>
            </p:nvSpPr>
            <p:spPr bwMode="auto">
              <a:xfrm>
                <a:off x="972747" y="4730983"/>
                <a:ext cx="2353550"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7" name="Can 56"/>
              <p:cNvSpPr/>
              <p:nvPr/>
            </p:nvSpPr>
            <p:spPr bwMode="auto">
              <a:xfrm>
                <a:off x="1815550"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pic>
            <p:nvPicPr>
              <p:cNvPr id="58" name="Picture 57">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11950"/>
                <a:ext cx="575361" cy="558100"/>
              </a:xfrm>
              <a:prstGeom prst="rect">
                <a:avLst/>
              </a:prstGeom>
            </p:spPr>
          </p:pic>
          <p:sp>
            <p:nvSpPr>
              <p:cNvPr id="59" name="Can 58"/>
              <p:cNvSpPr/>
              <p:nvPr/>
            </p:nvSpPr>
            <p:spPr bwMode="auto">
              <a:xfrm>
                <a:off x="2676942"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0" name="Can 59"/>
              <p:cNvSpPr/>
              <p:nvPr/>
            </p:nvSpPr>
            <p:spPr bwMode="auto">
              <a:xfrm>
                <a:off x="954157"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grpSp>
      <p:cxnSp>
        <p:nvCxnSpPr>
          <p:cNvPr id="61" name="Straight Arrow Connector 60"/>
          <p:cNvCxnSpPr/>
          <p:nvPr/>
        </p:nvCxnSpPr>
        <p:spPr>
          <a:xfrm>
            <a:off x="3774503" y="6102153"/>
            <a:ext cx="3074505" cy="0"/>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a:extLst>
              <a:ext uri="{FF2B5EF4-FFF2-40B4-BE49-F238E27FC236}">
                <a16:creationId xmlns:a16="http://schemas.microsoft.com/office/drawing/2014/main" id="{6F38AA92-D2DF-5441-AAD6-9CA18098FC87}"/>
              </a:ext>
            </a:extLst>
          </p:cNvPr>
          <p:cNvSpPr/>
          <p:nvPr/>
        </p:nvSpPr>
        <p:spPr bwMode="auto">
          <a:xfrm>
            <a:off x="7195950" y="2631709"/>
            <a:ext cx="966970" cy="742861"/>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pic>
        <p:nvPicPr>
          <p:cNvPr id="68" name="Picture 67">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604" y="2707155"/>
            <a:ext cx="586369" cy="568780"/>
          </a:xfrm>
          <a:prstGeom prst="rect">
            <a:avLst/>
          </a:prstGeom>
        </p:spPr>
      </p:pic>
    </p:spTree>
    <p:extLst>
      <p:ext uri="{BB962C8B-B14F-4D97-AF65-F5344CB8AC3E}">
        <p14:creationId xmlns:p14="http://schemas.microsoft.com/office/powerpoint/2010/main" val="18156665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Third Customer Example – Disaster Recovery/Business Continuity</a:t>
            </a:r>
            <a:endParaRPr lang="en-US" dirty="0"/>
          </a:p>
        </p:txBody>
      </p:sp>
      <p:sp>
        <p:nvSpPr>
          <p:cNvPr id="89" name="Can 88"/>
          <p:cNvSpPr/>
          <p:nvPr/>
        </p:nvSpPr>
        <p:spPr bwMode="auto">
          <a:xfrm>
            <a:off x="7220722" y="5847975"/>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12" name="TextBox 11"/>
          <p:cNvSpPr txBox="1"/>
          <p:nvPr/>
        </p:nvSpPr>
        <p:spPr>
          <a:xfrm>
            <a:off x="4235080" y="5292489"/>
            <a:ext cx="2239011" cy="707886"/>
          </a:xfrm>
          <a:prstGeom prst="rect">
            <a:avLst/>
          </a:prstGeom>
          <a:noFill/>
        </p:spPr>
        <p:txBody>
          <a:bodyPr wrap="none" rtlCol="0">
            <a:spAutoFit/>
          </a:bodyPr>
          <a:lstStyle/>
          <a:p>
            <a:pPr algn="ctr"/>
            <a:r>
              <a:rPr lang="en-US" sz="2000" b="1" i="1" dirty="0">
                <a:latin typeface="Calibri" charset="0"/>
                <a:ea typeface="Calibri" charset="0"/>
                <a:cs typeface="Calibri" charset="0"/>
              </a:rPr>
              <a:t>Backup for DR &amp;</a:t>
            </a:r>
            <a:br>
              <a:rPr lang="en-US" sz="2000" b="1" i="1" dirty="0">
                <a:latin typeface="Calibri" charset="0"/>
                <a:ea typeface="Calibri" charset="0"/>
                <a:cs typeface="Calibri" charset="0"/>
              </a:rPr>
            </a:br>
            <a:r>
              <a:rPr lang="en-US" sz="2000" b="1" i="1" dirty="0">
                <a:latin typeface="Calibri" charset="0"/>
                <a:ea typeface="Calibri" charset="0"/>
                <a:cs typeface="Calibri" charset="0"/>
              </a:rPr>
              <a:t>Business Continuity</a:t>
            </a:r>
          </a:p>
        </p:txBody>
      </p:sp>
      <p:sp>
        <p:nvSpPr>
          <p:cNvPr id="62" name="Can 61">
            <a:extLst>
              <a:ext uri="{FF2B5EF4-FFF2-40B4-BE49-F238E27FC236}">
                <a16:creationId xmlns:a16="http://schemas.microsoft.com/office/drawing/2014/main" id="{EE44B2FD-E277-0748-AE56-A0BE33B64A3C}"/>
              </a:ext>
            </a:extLst>
          </p:cNvPr>
          <p:cNvSpPr/>
          <p:nvPr/>
        </p:nvSpPr>
        <p:spPr bwMode="auto">
          <a:xfrm>
            <a:off x="7227822" y="5391404"/>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3" name="Can 62">
            <a:extLst>
              <a:ext uri="{FF2B5EF4-FFF2-40B4-BE49-F238E27FC236}">
                <a16:creationId xmlns:a16="http://schemas.microsoft.com/office/drawing/2014/main" id="{D6756018-B720-B247-BD67-3CFEF8F1CEBF}"/>
              </a:ext>
            </a:extLst>
          </p:cNvPr>
          <p:cNvSpPr/>
          <p:nvPr/>
        </p:nvSpPr>
        <p:spPr bwMode="auto">
          <a:xfrm>
            <a:off x="7234922" y="4934833"/>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4" name="Can 63">
            <a:extLst>
              <a:ext uri="{FF2B5EF4-FFF2-40B4-BE49-F238E27FC236}">
                <a16:creationId xmlns:a16="http://schemas.microsoft.com/office/drawing/2014/main" id="{9F43BF15-D848-D741-B3FD-7D1790C10687}"/>
              </a:ext>
            </a:extLst>
          </p:cNvPr>
          <p:cNvSpPr/>
          <p:nvPr/>
        </p:nvSpPr>
        <p:spPr bwMode="auto">
          <a:xfrm>
            <a:off x="7242022" y="4478262"/>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5" name="Can 64">
            <a:extLst>
              <a:ext uri="{FF2B5EF4-FFF2-40B4-BE49-F238E27FC236}">
                <a16:creationId xmlns:a16="http://schemas.microsoft.com/office/drawing/2014/main" id="{490CCA8D-89A3-9843-8186-08A2305F5F1B}"/>
              </a:ext>
            </a:extLst>
          </p:cNvPr>
          <p:cNvSpPr/>
          <p:nvPr/>
        </p:nvSpPr>
        <p:spPr bwMode="auto">
          <a:xfrm>
            <a:off x="7249122" y="4021691"/>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6" name="Can 65">
            <a:extLst>
              <a:ext uri="{FF2B5EF4-FFF2-40B4-BE49-F238E27FC236}">
                <a16:creationId xmlns:a16="http://schemas.microsoft.com/office/drawing/2014/main" id="{FE2A8D32-0A67-2A4D-92A0-E09446540355}"/>
              </a:ext>
            </a:extLst>
          </p:cNvPr>
          <p:cNvSpPr/>
          <p:nvPr/>
        </p:nvSpPr>
        <p:spPr bwMode="auto">
          <a:xfrm>
            <a:off x="7256222" y="3565120"/>
            <a:ext cx="925410" cy="407571"/>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nvGrpSpPr>
          <p:cNvPr id="41" name="Group 40"/>
          <p:cNvGrpSpPr/>
          <p:nvPr/>
        </p:nvGrpSpPr>
        <p:grpSpPr>
          <a:xfrm>
            <a:off x="887895" y="1731581"/>
            <a:ext cx="7169830" cy="4562683"/>
            <a:chOff x="887895" y="1731581"/>
            <a:chExt cx="7169830" cy="4562683"/>
          </a:xfrm>
        </p:grpSpPr>
        <p:sp>
          <p:nvSpPr>
            <p:cNvPr id="42" name="Rounded Rectangle 41"/>
            <p:cNvSpPr/>
            <p:nvPr/>
          </p:nvSpPr>
          <p:spPr bwMode="auto">
            <a:xfrm>
              <a:off x="1063765"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3" name="Rectangle 42"/>
            <p:cNvSpPr/>
            <p:nvPr/>
          </p:nvSpPr>
          <p:spPr bwMode="auto">
            <a:xfrm>
              <a:off x="914400"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4" name="Rounded Rectangle 43"/>
            <p:cNvSpPr/>
            <p:nvPr/>
          </p:nvSpPr>
          <p:spPr bwMode="auto">
            <a:xfrm>
              <a:off x="2388981"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5" name="Rectangle 44"/>
            <p:cNvSpPr/>
            <p:nvPr/>
          </p:nvSpPr>
          <p:spPr bwMode="auto">
            <a:xfrm>
              <a:off x="2239616"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6" name="Rounded Rectangle 45"/>
            <p:cNvSpPr/>
            <p:nvPr/>
          </p:nvSpPr>
          <p:spPr bwMode="auto">
            <a:xfrm>
              <a:off x="1063765"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7" name="Rectangle 46"/>
            <p:cNvSpPr/>
            <p:nvPr/>
          </p:nvSpPr>
          <p:spPr bwMode="auto">
            <a:xfrm>
              <a:off x="914400"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8" name="Rounded Rectangle 47"/>
            <p:cNvSpPr/>
            <p:nvPr/>
          </p:nvSpPr>
          <p:spPr bwMode="auto">
            <a:xfrm>
              <a:off x="2388981"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49" name="Rectangle 48"/>
            <p:cNvSpPr/>
            <p:nvPr/>
          </p:nvSpPr>
          <p:spPr bwMode="auto">
            <a:xfrm>
              <a:off x="2239616"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0" name="Rounded Rectangle 49"/>
            <p:cNvSpPr/>
            <p:nvPr/>
          </p:nvSpPr>
          <p:spPr bwMode="auto">
            <a:xfrm>
              <a:off x="1063765"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1" name="Rectangle 50"/>
            <p:cNvSpPr/>
            <p:nvPr/>
          </p:nvSpPr>
          <p:spPr bwMode="auto">
            <a:xfrm>
              <a:off x="914400"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2" name="Rounded Rectangle 51"/>
            <p:cNvSpPr/>
            <p:nvPr/>
          </p:nvSpPr>
          <p:spPr bwMode="auto">
            <a:xfrm>
              <a:off x="2388981"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3" name="Rectangle 52"/>
            <p:cNvSpPr/>
            <p:nvPr/>
          </p:nvSpPr>
          <p:spPr bwMode="auto">
            <a:xfrm>
              <a:off x="2239616"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nvGrpSpPr>
            <p:cNvPr id="55" name="Group 54"/>
            <p:cNvGrpSpPr/>
            <p:nvPr/>
          </p:nvGrpSpPr>
          <p:grpSpPr>
            <a:xfrm>
              <a:off x="887895" y="5102039"/>
              <a:ext cx="2446223" cy="1192225"/>
              <a:chOff x="954157" y="4730983"/>
              <a:chExt cx="2446223" cy="1192225"/>
            </a:xfrm>
          </p:grpSpPr>
          <p:sp>
            <p:nvSpPr>
              <p:cNvPr id="56" name="Rounded Rectangle 55">
                <a:extLst>
                  <a:ext uri="{FF2B5EF4-FFF2-40B4-BE49-F238E27FC236}">
                    <a16:creationId xmlns:a16="http://schemas.microsoft.com/office/drawing/2014/main" id="{6F38AA92-D2DF-5441-AAD6-9CA18098FC87}"/>
                  </a:ext>
                </a:extLst>
              </p:cNvPr>
              <p:cNvSpPr/>
              <p:nvPr/>
            </p:nvSpPr>
            <p:spPr bwMode="auto">
              <a:xfrm>
                <a:off x="972747" y="4730983"/>
                <a:ext cx="2353550"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57" name="Can 56"/>
              <p:cNvSpPr/>
              <p:nvPr/>
            </p:nvSpPr>
            <p:spPr bwMode="auto">
              <a:xfrm>
                <a:off x="1815550"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pic>
            <p:nvPicPr>
              <p:cNvPr id="58" name="Picture 57">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11950"/>
                <a:ext cx="575361" cy="558100"/>
              </a:xfrm>
              <a:prstGeom prst="rect">
                <a:avLst/>
              </a:prstGeom>
            </p:spPr>
          </p:pic>
          <p:sp>
            <p:nvSpPr>
              <p:cNvPr id="59" name="Can 58"/>
              <p:cNvSpPr/>
              <p:nvPr/>
            </p:nvSpPr>
            <p:spPr bwMode="auto">
              <a:xfrm>
                <a:off x="2676942"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
            <p:nvSpPr>
              <p:cNvPr id="60" name="Can 59"/>
              <p:cNvSpPr/>
              <p:nvPr/>
            </p:nvSpPr>
            <p:spPr bwMode="auto">
              <a:xfrm>
                <a:off x="954157"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sp>
          <p:nvSpPr>
            <p:cNvPr id="40" name="Rounded Rectangle 39">
              <a:extLst>
                <a:ext uri="{FF2B5EF4-FFF2-40B4-BE49-F238E27FC236}">
                  <a16:creationId xmlns:a16="http://schemas.microsoft.com/office/drawing/2014/main" id="{9F14352E-9A8F-684A-AAA0-E5FCE4B820DD}"/>
                </a:ext>
              </a:extLst>
            </p:cNvPr>
            <p:cNvSpPr/>
            <p:nvPr/>
          </p:nvSpPr>
          <p:spPr bwMode="auto">
            <a:xfrm>
              <a:off x="7320695" y="1731581"/>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grpSp>
      <p:cxnSp>
        <p:nvCxnSpPr>
          <p:cNvPr id="61" name="Straight Arrow Connector 60"/>
          <p:cNvCxnSpPr/>
          <p:nvPr/>
        </p:nvCxnSpPr>
        <p:spPr>
          <a:xfrm>
            <a:off x="3774503" y="6102153"/>
            <a:ext cx="3074505" cy="0"/>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a:extLst>
              <a:ext uri="{FF2B5EF4-FFF2-40B4-BE49-F238E27FC236}">
                <a16:creationId xmlns:a16="http://schemas.microsoft.com/office/drawing/2014/main" id="{6F38AA92-D2DF-5441-AAD6-9CA18098FC87}"/>
              </a:ext>
            </a:extLst>
          </p:cNvPr>
          <p:cNvSpPr/>
          <p:nvPr/>
        </p:nvSpPr>
        <p:spPr bwMode="auto">
          <a:xfrm>
            <a:off x="7195950" y="2631709"/>
            <a:ext cx="966970" cy="742861"/>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pic>
        <p:nvPicPr>
          <p:cNvPr id="68" name="Picture 67">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604" y="2707155"/>
            <a:ext cx="586369" cy="568780"/>
          </a:xfrm>
          <a:prstGeom prst="rect">
            <a:avLst/>
          </a:prstGeom>
        </p:spPr>
      </p:pic>
      <p:sp>
        <p:nvSpPr>
          <p:cNvPr id="3" name="TextBox 2">
            <a:extLst>
              <a:ext uri="{FF2B5EF4-FFF2-40B4-BE49-F238E27FC236}">
                <a16:creationId xmlns:a16="http://schemas.microsoft.com/office/drawing/2014/main" id="{8BCCD75B-948D-094E-A932-AB510E0C8E6C}"/>
              </a:ext>
            </a:extLst>
          </p:cNvPr>
          <p:cNvSpPr txBox="1"/>
          <p:nvPr/>
        </p:nvSpPr>
        <p:spPr>
          <a:xfrm>
            <a:off x="3372530" y="4243264"/>
            <a:ext cx="1105388" cy="553976"/>
          </a:xfrm>
          <a:prstGeom prst="rect">
            <a:avLst/>
          </a:prstGeom>
          <a:noFill/>
        </p:spPr>
        <p:txBody>
          <a:bodyPr wrap="none" lIns="121899" tIns="60949" rIns="121899" bIns="60949" rtlCol="0">
            <a:spAutoFit/>
          </a:bodyPr>
          <a:lstStyle/>
          <a:p>
            <a:pPr eaLnBrk="0" hangingPunct="0"/>
            <a:r>
              <a:rPr lang="en-US" sz="2800" b="1" dirty="0">
                <a:latin typeface="Courier New" panose="02070309020205020404" pitchFamily="49" charset="0"/>
                <a:ea typeface="ヒラギノ角ゴ Pro W3" pitchFamily="-32" charset="-128"/>
                <a:cs typeface="Courier New" panose="02070309020205020404" pitchFamily="49" charset="0"/>
              </a:rPr>
              <a:t>/dc1</a:t>
            </a:r>
          </a:p>
        </p:txBody>
      </p:sp>
      <p:sp>
        <p:nvSpPr>
          <p:cNvPr id="34" name="TextBox 33">
            <a:extLst>
              <a:ext uri="{FF2B5EF4-FFF2-40B4-BE49-F238E27FC236}">
                <a16:creationId xmlns:a16="http://schemas.microsoft.com/office/drawing/2014/main" id="{E1C46A92-A272-5444-BBEB-8AFD1D6E9358}"/>
              </a:ext>
            </a:extLst>
          </p:cNvPr>
          <p:cNvSpPr txBox="1"/>
          <p:nvPr/>
        </p:nvSpPr>
        <p:spPr>
          <a:xfrm>
            <a:off x="8358574" y="2714557"/>
            <a:ext cx="1105388" cy="553976"/>
          </a:xfrm>
          <a:prstGeom prst="rect">
            <a:avLst/>
          </a:prstGeom>
          <a:noFill/>
        </p:spPr>
        <p:txBody>
          <a:bodyPr wrap="none" lIns="121899" tIns="60949" rIns="121899" bIns="60949" rtlCol="0">
            <a:spAutoFit/>
          </a:bodyPr>
          <a:lstStyle/>
          <a:p>
            <a:pPr eaLnBrk="0" hangingPunct="0"/>
            <a:r>
              <a:rPr lang="en-US" sz="2800" b="1" dirty="0">
                <a:latin typeface="Courier New" panose="02070309020205020404" pitchFamily="49" charset="0"/>
                <a:ea typeface="ヒラギノ角ゴ Pro W3" pitchFamily="-32" charset="-128"/>
                <a:cs typeface="Courier New" panose="02070309020205020404" pitchFamily="49" charset="0"/>
              </a:rPr>
              <a:t>/dc2</a:t>
            </a:r>
          </a:p>
        </p:txBody>
      </p:sp>
      <p:sp>
        <p:nvSpPr>
          <p:cNvPr id="4" name="TextBox 3">
            <a:extLst>
              <a:ext uri="{FF2B5EF4-FFF2-40B4-BE49-F238E27FC236}">
                <a16:creationId xmlns:a16="http://schemas.microsoft.com/office/drawing/2014/main" id="{19F20D2A-1E63-B942-83B3-269EB4D535A4}"/>
              </a:ext>
            </a:extLst>
          </p:cNvPr>
          <p:cNvSpPr txBox="1"/>
          <p:nvPr/>
        </p:nvSpPr>
        <p:spPr>
          <a:xfrm>
            <a:off x="4235080" y="1459711"/>
            <a:ext cx="2060212" cy="1508083"/>
          </a:xfrm>
          <a:prstGeom prst="rect">
            <a:avLst/>
          </a:prstGeom>
          <a:noFill/>
        </p:spPr>
        <p:txBody>
          <a:bodyPr wrap="square" lIns="121899" tIns="60949" rIns="121899" bIns="60949" rtlCol="0">
            <a:spAutoFit/>
          </a:bodyPr>
          <a:lstStyle/>
          <a:p>
            <a:pPr algn="ctr" eaLnBrk="0" hangingPunct="0"/>
            <a:r>
              <a:rPr lang="en-US" dirty="0">
                <a:latin typeface="+mn-lt"/>
                <a:ea typeface="ヒラギノ角ゴ Pro W3" pitchFamily="-32" charset="-128"/>
              </a:rPr>
              <a:t>Everything is Visible for Verification:</a:t>
            </a:r>
          </a:p>
          <a:p>
            <a:pPr algn="ctr" eaLnBrk="0" hangingPunct="0"/>
            <a:r>
              <a:rPr lang="en-US" b="1" dirty="0">
                <a:latin typeface="Courier New" panose="02070309020205020404" pitchFamily="49" charset="0"/>
                <a:ea typeface="ヒラギノ角ゴ Pro W3" pitchFamily="-32" charset="-128"/>
                <a:cs typeface="Courier New" panose="02070309020205020404" pitchFamily="49" charset="0"/>
              </a:rPr>
              <a:t>/clusters/dc1</a:t>
            </a:r>
          </a:p>
          <a:p>
            <a:pPr algn="ctr" eaLnBrk="0" hangingPunct="0"/>
            <a:r>
              <a:rPr lang="en-US" b="1" dirty="0">
                <a:latin typeface="Courier New" panose="02070309020205020404" pitchFamily="49" charset="0"/>
                <a:ea typeface="ヒラギノ角ゴ Pro W3" pitchFamily="-32" charset="-128"/>
                <a:cs typeface="Courier New" panose="02070309020205020404" pitchFamily="49" charset="0"/>
              </a:rPr>
              <a:t>/clusters/dc2</a:t>
            </a:r>
          </a:p>
        </p:txBody>
      </p:sp>
      <p:sp>
        <p:nvSpPr>
          <p:cNvPr id="5" name="TextBox 4">
            <a:extLst>
              <a:ext uri="{FF2B5EF4-FFF2-40B4-BE49-F238E27FC236}">
                <a16:creationId xmlns:a16="http://schemas.microsoft.com/office/drawing/2014/main" id="{DAD91FFD-5381-1347-BFE9-20AD5C71CB8F}"/>
              </a:ext>
            </a:extLst>
          </p:cNvPr>
          <p:cNvSpPr txBox="1"/>
          <p:nvPr/>
        </p:nvSpPr>
        <p:spPr>
          <a:xfrm>
            <a:off x="8911268" y="3872260"/>
            <a:ext cx="2728797" cy="1969748"/>
          </a:xfrm>
          <a:prstGeom prst="rect">
            <a:avLst/>
          </a:prstGeom>
          <a:noFill/>
        </p:spPr>
        <p:txBody>
          <a:bodyPr wrap="square" lIns="121899" tIns="60949" rIns="121899" bIns="60949" rtlCol="0">
            <a:spAutoFit/>
          </a:bodyPr>
          <a:lstStyle/>
          <a:p>
            <a:pPr eaLnBrk="0" hangingPunct="0"/>
            <a:r>
              <a:rPr lang="en-US" sz="2400" dirty="0">
                <a:latin typeface="+mn-lt"/>
                <a:ea typeface="ヒラギノ角ゴ Pro W3" pitchFamily="-32" charset="-128"/>
              </a:rPr>
              <a:t>DC2 Also Provides Archiving and Data Backup Using Additional Disk Capacity</a:t>
            </a:r>
          </a:p>
        </p:txBody>
      </p:sp>
      <p:sp>
        <p:nvSpPr>
          <p:cNvPr id="37" name="Rectangle 36">
            <a:extLst>
              <a:ext uri="{FF2B5EF4-FFF2-40B4-BE49-F238E27FC236}">
                <a16:creationId xmlns:a16="http://schemas.microsoft.com/office/drawing/2014/main" id="{1DC699D2-67ED-0345-99C8-4D893D9D0D48}"/>
              </a:ext>
            </a:extLst>
          </p:cNvPr>
          <p:cNvSpPr/>
          <p:nvPr/>
        </p:nvSpPr>
        <p:spPr bwMode="auto">
          <a:xfrm>
            <a:off x="7176039" y="159282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Calibri" charset="0"/>
              <a:ea typeface="Calibri" charset="0"/>
              <a:cs typeface="Calibri" charset="0"/>
            </a:endParaRPr>
          </a:p>
        </p:txBody>
      </p:sp>
    </p:spTree>
    <p:extLst>
      <p:ext uri="{BB962C8B-B14F-4D97-AF65-F5344CB8AC3E}">
        <p14:creationId xmlns:p14="http://schemas.microsoft.com/office/powerpoint/2010/main" val="25846227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5E53-429F-F44F-AAF9-5CBB8CBEF890}"/>
              </a:ext>
            </a:extLst>
          </p:cNvPr>
          <p:cNvSpPr txBox="1"/>
          <p:nvPr/>
        </p:nvSpPr>
        <p:spPr>
          <a:xfrm>
            <a:off x="0" y="1565032"/>
            <a:ext cx="12188825" cy="3447075"/>
          </a:xfrm>
          <a:prstGeom prst="rect">
            <a:avLst/>
          </a:prstGeom>
          <a:noFill/>
        </p:spPr>
        <p:txBody>
          <a:bodyPr wrap="square" lIns="121899" tIns="60949" rIns="121899" bIns="60949" rtlCol="0">
            <a:spAutoFit/>
          </a:bodyPr>
          <a:lstStyle/>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Disaster Recovery with 100s of Terabytes</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Should Be Treated the Same as</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100s of Megabytes</a:t>
            </a:r>
          </a:p>
          <a:p>
            <a:pPr algn="ctr" eaLnBrk="0" hangingPunct="0"/>
            <a:endPar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endParaRPr>
          </a:p>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Containers, Databases, and Data:</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Everything Needs to Travel Together</a:t>
            </a:r>
          </a:p>
        </p:txBody>
      </p:sp>
    </p:spTree>
    <p:extLst>
      <p:ext uri="{BB962C8B-B14F-4D97-AF65-F5344CB8AC3E}">
        <p14:creationId xmlns:p14="http://schemas.microsoft.com/office/powerpoint/2010/main" val="26512434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88825" cy="6862309"/>
          </a:xfrm>
          <a:prstGeom prst="rect">
            <a:avLst/>
          </a:prstGeom>
        </p:spPr>
      </p:pic>
      <p:sp>
        <p:nvSpPr>
          <p:cNvPr id="4" name="Text Placeholder 2">
            <a:extLst>
              <a:ext uri="{FF2B5EF4-FFF2-40B4-BE49-F238E27FC236}">
                <a16:creationId xmlns:a16="http://schemas.microsoft.com/office/drawing/2014/main" id="{A5AAE1D4-3DD1-A84D-96B0-E06A0185160E}"/>
              </a:ext>
            </a:extLst>
          </p:cNvPr>
          <p:cNvSpPr txBox="1">
            <a:spLocks/>
          </p:cNvSpPr>
          <p:nvPr/>
        </p:nvSpPr>
        <p:spPr>
          <a:xfrm>
            <a:off x="10453683" y="6052588"/>
            <a:ext cx="1363178" cy="471897"/>
          </a:xfrm>
          <a:prstGeom prst="rect">
            <a:avLst/>
          </a:prstGeom>
        </p:spPr>
        <p:txBody>
          <a:bodyPr lIns="68589" tIns="34295" rIns="68589" bIns="34295"/>
          <a:lstStyle>
            <a:lvl1pPr marL="344488" indent="-344488" algn="l" defTabSz="609493" rtl="0" eaLnBrk="1" latinLnBrk="0" hangingPunct="1">
              <a:spcBef>
                <a:spcPct val="20000"/>
              </a:spcBef>
              <a:buFont typeface="Arial"/>
              <a:buChar char="•"/>
              <a:defRPr sz="2800" kern="1200">
                <a:solidFill>
                  <a:schemeClr val="tx2"/>
                </a:solidFill>
                <a:latin typeface="DIN-RegularAlternate"/>
                <a:ea typeface="+mn-ea"/>
                <a:cs typeface="DIN-RegularAlternate"/>
              </a:defRPr>
            </a:lvl1pPr>
            <a:lvl2pPr marL="801688" indent="-379413" algn="l" defTabSz="609493" rtl="0" eaLnBrk="1" latinLnBrk="0" hangingPunct="1">
              <a:spcBef>
                <a:spcPct val="20000"/>
              </a:spcBef>
              <a:buFont typeface="Arial"/>
              <a:buChar char="–"/>
              <a:defRPr sz="2400" kern="1200">
                <a:solidFill>
                  <a:schemeClr val="tx2"/>
                </a:solidFill>
                <a:latin typeface="DIN-RegularAlternate"/>
                <a:ea typeface="+mn-ea"/>
                <a:cs typeface="DIN-RegularAlternate"/>
              </a:defRPr>
            </a:lvl2pPr>
            <a:lvl3pPr marL="1138238" indent="-303213" algn="l" defTabSz="609493" rtl="0" eaLnBrk="1" latinLnBrk="0" hangingPunct="1">
              <a:spcBef>
                <a:spcPct val="20000"/>
              </a:spcBef>
              <a:buFont typeface="Arial"/>
              <a:buChar char="•"/>
              <a:defRPr sz="2000" kern="1200">
                <a:solidFill>
                  <a:schemeClr val="tx2"/>
                </a:solidFill>
                <a:latin typeface="DIN-RegularAlternate"/>
                <a:ea typeface="+mn-ea"/>
                <a:cs typeface="DIN-RegularAlternate"/>
              </a:defRPr>
            </a:lvl3pPr>
            <a:lvl4pPr marL="1490663" indent="-303213" algn="l" defTabSz="609493" rtl="0" eaLnBrk="1" latinLnBrk="0" hangingPunct="1">
              <a:spcBef>
                <a:spcPct val="20000"/>
              </a:spcBef>
              <a:buFont typeface="Arial"/>
              <a:buChar char="–"/>
              <a:tabLst>
                <a:tab pos="1604963" algn="l"/>
              </a:tabLst>
              <a:defRPr sz="1800" kern="1200">
                <a:solidFill>
                  <a:schemeClr val="tx2"/>
                </a:solidFill>
                <a:latin typeface="DIN-RegularAlternate"/>
                <a:ea typeface="+mn-ea"/>
                <a:cs typeface="DIN-RegularAlternate"/>
              </a:defRPr>
            </a:lvl4pPr>
            <a:lvl5pPr marL="1835150" indent="-303213" algn="l" defTabSz="609493" rtl="0" eaLnBrk="1" latinLnBrk="0" hangingPunct="1">
              <a:spcBef>
                <a:spcPct val="20000"/>
              </a:spcBef>
              <a:buFont typeface="Arial"/>
              <a:buChar char="»"/>
              <a:defRPr sz="1600" kern="1200">
                <a:solidFill>
                  <a:schemeClr val="tx2"/>
                </a:solidFill>
                <a:latin typeface="DIN-RegularAlternate"/>
                <a:ea typeface="+mn-ea"/>
                <a:cs typeface="DIN-RegularAlternate"/>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b="1" dirty="0">
                <a:solidFill>
                  <a:schemeClr val="accent3"/>
                </a:solidFill>
              </a:rPr>
              <a:t>@</a:t>
            </a:r>
            <a:r>
              <a:rPr lang="en-US" b="1" dirty="0" err="1">
                <a:solidFill>
                  <a:schemeClr val="accent3"/>
                </a:solidFill>
              </a:rPr>
              <a:t>mapr</a:t>
            </a:r>
            <a:endParaRPr lang="en-US" b="1" dirty="0">
              <a:solidFill>
                <a:schemeClr val="accent3"/>
              </a:solidFill>
            </a:endParaRPr>
          </a:p>
        </p:txBody>
      </p:sp>
      <p:pic>
        <p:nvPicPr>
          <p:cNvPr id="5" name="Picture 4" descr="Twitter_Logo_White_On_Black.png">
            <a:extLst>
              <a:ext uri="{FF2B5EF4-FFF2-40B4-BE49-F238E27FC236}">
                <a16:creationId xmlns:a16="http://schemas.microsoft.com/office/drawing/2014/main" id="{1FD8AB7E-5242-194D-BB1D-3795F594DD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4185" y="5771069"/>
            <a:ext cx="365671" cy="365576"/>
          </a:xfrm>
          <a:prstGeom prst="rect">
            <a:avLst/>
          </a:prstGeom>
        </p:spPr>
      </p:pic>
      <p:grpSp>
        <p:nvGrpSpPr>
          <p:cNvPr id="6" name="Group 5">
            <a:extLst>
              <a:ext uri="{FF2B5EF4-FFF2-40B4-BE49-F238E27FC236}">
                <a16:creationId xmlns:a16="http://schemas.microsoft.com/office/drawing/2014/main" id="{5D56E4E8-2F15-634D-B443-9CF66FADC672}"/>
              </a:ext>
            </a:extLst>
          </p:cNvPr>
          <p:cNvGrpSpPr/>
          <p:nvPr/>
        </p:nvGrpSpPr>
        <p:grpSpPr>
          <a:xfrm>
            <a:off x="11016412" y="5771068"/>
            <a:ext cx="403102" cy="365576"/>
            <a:chOff x="6833697" y="4026270"/>
            <a:chExt cx="537329" cy="487434"/>
          </a:xfrm>
        </p:grpSpPr>
        <p:sp>
          <p:nvSpPr>
            <p:cNvPr id="7" name="Rectangle 6">
              <a:extLst>
                <a:ext uri="{FF2B5EF4-FFF2-40B4-BE49-F238E27FC236}">
                  <a16:creationId xmlns:a16="http://schemas.microsoft.com/office/drawing/2014/main" id="{A0705643-B7EB-0B48-8C41-42E4C2DC63DA}"/>
                </a:ext>
              </a:extLst>
            </p:cNvPr>
            <p:cNvSpPr/>
            <p:nvPr/>
          </p:nvSpPr>
          <p:spPr bwMode="auto">
            <a:xfrm>
              <a:off x="6833697" y="4026270"/>
              <a:ext cx="494203" cy="487434"/>
            </a:xfrm>
            <a:prstGeom prst="rect">
              <a:avLst/>
            </a:prstGeom>
            <a:solidFill>
              <a:schemeClr val="tx1"/>
            </a:solidFill>
            <a:ln w="9525" algn="ctr">
              <a:noFill/>
              <a:round/>
              <a:headEnd/>
              <a:tailEnd/>
            </a:ln>
          </p:spPr>
          <p:txBody>
            <a:bodyPr rtlCol="0" anchor="ctr"/>
            <a:lstStyle/>
            <a:p>
              <a:pPr algn="ctr" eaLnBrk="0" hangingPunct="0"/>
              <a:endParaRPr lang="en-US" dirty="0">
                <a:solidFill>
                  <a:srgbClr val="FFFFFF"/>
                </a:solidFill>
              </a:endParaRPr>
            </a:p>
          </p:txBody>
        </p:sp>
        <p:sp>
          <p:nvSpPr>
            <p:cNvPr id="8" name="Rectangle 7">
              <a:extLst>
                <a:ext uri="{FF2B5EF4-FFF2-40B4-BE49-F238E27FC236}">
                  <a16:creationId xmlns:a16="http://schemas.microsoft.com/office/drawing/2014/main" id="{9FE92CF3-1DC9-D140-B823-68F097EA8CD5}"/>
                </a:ext>
              </a:extLst>
            </p:cNvPr>
            <p:cNvSpPr/>
            <p:nvPr/>
          </p:nvSpPr>
          <p:spPr bwMode="auto">
            <a:xfrm>
              <a:off x="6868252" y="4060825"/>
              <a:ext cx="418326" cy="418324"/>
            </a:xfrm>
            <a:prstGeom prst="rect">
              <a:avLst/>
            </a:prstGeom>
            <a:solidFill>
              <a:schemeClr val="bg1"/>
            </a:solidFill>
            <a:ln w="9525" algn="ctr">
              <a:noFill/>
              <a:round/>
              <a:headEnd/>
              <a:tailEnd/>
            </a:ln>
          </p:spPr>
          <p:txBody>
            <a:bodyPr rtlCol="0" anchor="ctr"/>
            <a:lstStyle/>
            <a:p>
              <a:pPr algn="ctr" eaLnBrk="0" hangingPunct="0"/>
              <a:endParaRPr lang="en-US" dirty="0">
                <a:solidFill>
                  <a:srgbClr val="FFFFFF"/>
                </a:solidFill>
              </a:endParaRPr>
            </a:p>
          </p:txBody>
        </p:sp>
        <p:pic>
          <p:nvPicPr>
            <p:cNvPr id="9" name="Picture 8" descr="In-Black-128px-TM.png">
              <a:extLst>
                <a:ext uri="{FF2B5EF4-FFF2-40B4-BE49-F238E27FC236}">
                  <a16:creationId xmlns:a16="http://schemas.microsoft.com/office/drawing/2014/main" id="{D3BA1954-0C2B-1841-98BF-7E23ED8A30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3697" y="4026270"/>
              <a:ext cx="537329" cy="487434"/>
            </a:xfrm>
            <a:prstGeom prst="rect">
              <a:avLst/>
            </a:prstGeom>
          </p:spPr>
        </p:pic>
      </p:grpSp>
    </p:spTree>
    <p:extLst>
      <p:ext uri="{BB962C8B-B14F-4D97-AF65-F5344CB8AC3E}">
        <p14:creationId xmlns:p14="http://schemas.microsoft.com/office/powerpoint/2010/main" val="6939936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926A0A-3B8D-0E4A-8487-61AD3B86151C}"/>
              </a:ext>
            </a:extLst>
          </p:cNvPr>
          <p:cNvSpPr>
            <a:spLocks noGrp="1"/>
          </p:cNvSpPr>
          <p:nvPr>
            <p:ph type="body" idx="1"/>
          </p:nvPr>
        </p:nvSpPr>
        <p:spPr/>
        <p:txBody>
          <a:bodyPr/>
          <a:lstStyle/>
          <a:p>
            <a:r>
              <a:rPr lang="en-US" sz="2400" dirty="0"/>
              <a:t>THEN</a:t>
            </a:r>
            <a:endParaRPr lang="en-US" dirty="0"/>
          </a:p>
        </p:txBody>
      </p:sp>
      <p:sp>
        <p:nvSpPr>
          <p:cNvPr id="3" name="Content Placeholder 2">
            <a:extLst>
              <a:ext uri="{FF2B5EF4-FFF2-40B4-BE49-F238E27FC236}">
                <a16:creationId xmlns:a16="http://schemas.microsoft.com/office/drawing/2014/main" id="{CF9EE3B6-01EB-734C-9083-42332EAB5C5C}"/>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US" sz="2800" dirty="0"/>
              <a:t>Standalone Hadoop Clusters: Single Use Case, Single Cluster</a:t>
            </a:r>
          </a:p>
          <a:p>
            <a:pPr marL="342900" indent="-342900">
              <a:buFont typeface="Arial" panose="020B0604020202020204" pitchFamily="34" charset="0"/>
              <a:buChar char="•"/>
            </a:pPr>
            <a:r>
              <a:rPr lang="en-US" sz="2800" dirty="0"/>
              <a:t>Hadoop Tools &amp; Hadoop Aware Tools</a:t>
            </a:r>
          </a:p>
          <a:p>
            <a:pPr marL="342900" indent="-342900">
              <a:buFont typeface="Arial" panose="020B0604020202020204" pitchFamily="34" charset="0"/>
              <a:buChar char="•"/>
            </a:pPr>
            <a:r>
              <a:rPr lang="en-US" sz="2800" dirty="0"/>
              <a:t>No Real Time Analysis</a:t>
            </a:r>
          </a:p>
          <a:p>
            <a:pPr marL="342900" indent="-342900">
              <a:buFont typeface="Arial" panose="020B0604020202020204" pitchFamily="34" charset="0"/>
              <a:buChar char="•"/>
            </a:pPr>
            <a:r>
              <a:rPr lang="en-US" sz="2800" dirty="0"/>
              <a:t>Community Driven Development</a:t>
            </a:r>
          </a:p>
        </p:txBody>
      </p:sp>
      <p:sp>
        <p:nvSpPr>
          <p:cNvPr id="4" name="Text Placeholder 3">
            <a:extLst>
              <a:ext uri="{FF2B5EF4-FFF2-40B4-BE49-F238E27FC236}">
                <a16:creationId xmlns:a16="http://schemas.microsoft.com/office/drawing/2014/main" id="{9D92ECEA-9146-7E43-85AC-32B04049C3E7}"/>
              </a:ext>
            </a:extLst>
          </p:cNvPr>
          <p:cNvSpPr>
            <a:spLocks noGrp="1"/>
          </p:cNvSpPr>
          <p:nvPr>
            <p:ph type="body" sz="quarter" idx="3"/>
          </p:nvPr>
        </p:nvSpPr>
        <p:spPr/>
        <p:txBody>
          <a:bodyPr/>
          <a:lstStyle/>
          <a:p>
            <a:r>
              <a:rPr lang="en-US" sz="2400" dirty="0"/>
              <a:t>NOW</a:t>
            </a:r>
            <a:endParaRPr lang="en-US" dirty="0"/>
          </a:p>
        </p:txBody>
      </p:sp>
      <p:sp>
        <p:nvSpPr>
          <p:cNvPr id="5" name="Content Placeholder 4">
            <a:extLst>
              <a:ext uri="{FF2B5EF4-FFF2-40B4-BE49-F238E27FC236}">
                <a16:creationId xmlns:a16="http://schemas.microsoft.com/office/drawing/2014/main" id="{24EBB57E-C1B3-BE42-B2B1-C46AEAC7137B}"/>
              </a:ext>
            </a:extLst>
          </p:cNvPr>
          <p:cNvSpPr>
            <a:spLocks noGrp="1"/>
          </p:cNvSpPr>
          <p:nvPr>
            <p:ph sz="quarter" idx="4"/>
          </p:nvPr>
        </p:nvSpPr>
        <p:spPr/>
        <p:txBody>
          <a:bodyPr>
            <a:normAutofit/>
          </a:bodyPr>
          <a:lstStyle/>
          <a:p>
            <a:pPr marL="342900" indent="-342900">
              <a:buFont typeface="Arial" panose="020B0604020202020204" pitchFamily="34" charset="0"/>
              <a:buChar char="•"/>
            </a:pPr>
            <a:r>
              <a:rPr lang="en-US" sz="2800" dirty="0"/>
              <a:t>Integrated Data Environments</a:t>
            </a:r>
          </a:p>
          <a:p>
            <a:pPr marL="342900" indent="-342900">
              <a:buFont typeface="Arial" panose="020B0604020202020204" pitchFamily="34" charset="0"/>
              <a:buChar char="•"/>
            </a:pPr>
            <a:r>
              <a:rPr lang="en-US" sz="2800" dirty="0"/>
              <a:t>Large Variety of Tools &amp; Languages</a:t>
            </a:r>
          </a:p>
          <a:p>
            <a:pPr marL="342900" indent="-342900">
              <a:buFont typeface="Arial" panose="020B0604020202020204" pitchFamily="34" charset="0"/>
              <a:buChar char="•"/>
            </a:pPr>
            <a:r>
              <a:rPr lang="en-US" sz="2800" dirty="0"/>
              <a:t>Real Time Data and Analysis</a:t>
            </a:r>
          </a:p>
          <a:p>
            <a:pPr marL="342900" indent="-342900">
              <a:buFont typeface="Arial" panose="020B0604020202020204" pitchFamily="34" charset="0"/>
              <a:buChar char="•"/>
            </a:pPr>
            <a:r>
              <a:rPr lang="en-US" sz="2800" dirty="0"/>
              <a:t>In-House Data Science and Commercial Tools</a:t>
            </a:r>
          </a:p>
          <a:p>
            <a:pPr marL="342900" indent="-342900">
              <a:buFont typeface="Arial" panose="020B0604020202020204" pitchFamily="34" charset="0"/>
              <a:buChar char="•"/>
            </a:pPr>
            <a:r>
              <a:rPr lang="en-US" sz="2800" dirty="0"/>
              <a:t>Security, Audit, Compliance</a:t>
            </a:r>
          </a:p>
        </p:txBody>
      </p:sp>
      <p:sp>
        <p:nvSpPr>
          <p:cNvPr id="6" name="Title 5">
            <a:extLst>
              <a:ext uri="{FF2B5EF4-FFF2-40B4-BE49-F238E27FC236}">
                <a16:creationId xmlns:a16="http://schemas.microsoft.com/office/drawing/2014/main" id="{4E5F4C74-09A0-3843-9B98-C94047B24B90}"/>
              </a:ext>
            </a:extLst>
          </p:cNvPr>
          <p:cNvSpPr>
            <a:spLocks noGrp="1"/>
          </p:cNvSpPr>
          <p:nvPr>
            <p:ph type="title"/>
          </p:nvPr>
        </p:nvSpPr>
        <p:spPr/>
        <p:txBody>
          <a:bodyPr/>
          <a:lstStyle/>
          <a:p>
            <a:r>
              <a:rPr lang="en-US" dirty="0"/>
              <a:t>The Big Data World: Then &amp; Now</a:t>
            </a:r>
          </a:p>
        </p:txBody>
      </p:sp>
    </p:spTree>
    <p:extLst>
      <p:ext uri="{BB962C8B-B14F-4D97-AF65-F5344CB8AC3E}">
        <p14:creationId xmlns:p14="http://schemas.microsoft.com/office/powerpoint/2010/main" val="27583122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5E53-429F-F44F-AAF9-5CBB8CBEF890}"/>
              </a:ext>
            </a:extLst>
          </p:cNvPr>
          <p:cNvSpPr txBox="1"/>
          <p:nvPr/>
        </p:nvSpPr>
        <p:spPr>
          <a:xfrm>
            <a:off x="0" y="1916724"/>
            <a:ext cx="12188825" cy="2893077"/>
          </a:xfrm>
          <a:prstGeom prst="rect">
            <a:avLst/>
          </a:prstGeom>
          <a:noFill/>
        </p:spPr>
        <p:txBody>
          <a:bodyPr wrap="square" lIns="121899" tIns="60949" rIns="121899" bIns="60949" rtlCol="0">
            <a:spAutoFit/>
          </a:bodyPr>
          <a:lstStyle/>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Big Data is Still About the Data</a:t>
            </a:r>
          </a:p>
          <a:p>
            <a:pPr algn="ctr" eaLnBrk="0" hangingPunct="0"/>
            <a:endPar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endParaRPr>
          </a:p>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Except Now It’s All Kinds of Data:</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Files, Streams, Databases, Containers,</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ML Models, Source Code</a:t>
            </a:r>
          </a:p>
        </p:txBody>
      </p:sp>
    </p:spTree>
    <p:extLst>
      <p:ext uri="{BB962C8B-B14F-4D97-AF65-F5344CB8AC3E}">
        <p14:creationId xmlns:p14="http://schemas.microsoft.com/office/powerpoint/2010/main" val="19242423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Customer Example – </a:t>
            </a:r>
            <a:r>
              <a:rPr lang="en-US" dirty="0" err="1"/>
              <a:t>Stateful</a:t>
            </a:r>
            <a:r>
              <a:rPr lang="en-US" dirty="0"/>
              <a:t> and Stateless Containers </a:t>
            </a:r>
            <a:br>
              <a:rPr lang="en-US" dirty="0"/>
            </a:br>
            <a:r>
              <a:rPr lang="en-US" dirty="0"/>
              <a:t>at Scale</a:t>
            </a:r>
          </a:p>
        </p:txBody>
      </p:sp>
      <p:sp>
        <p:nvSpPr>
          <p:cNvPr id="3" name="Rounded Rectangle 2"/>
          <p:cNvSpPr/>
          <p:nvPr/>
        </p:nvSpPr>
        <p:spPr bwMode="auto">
          <a:xfrm>
            <a:off x="1581710" y="2136029"/>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1</a:t>
            </a:r>
          </a:p>
        </p:txBody>
      </p:sp>
      <p:sp>
        <p:nvSpPr>
          <p:cNvPr id="4" name="Rectangle 3"/>
          <p:cNvSpPr/>
          <p:nvPr/>
        </p:nvSpPr>
        <p:spPr bwMode="auto">
          <a:xfrm>
            <a:off x="1410273" y="201303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 name="Rounded Rectangle 6"/>
          <p:cNvSpPr/>
          <p:nvPr/>
        </p:nvSpPr>
        <p:spPr bwMode="auto">
          <a:xfrm>
            <a:off x="1581710" y="4179608"/>
            <a:ext cx="737030" cy="614051"/>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r>
              <a:rPr lang="en-US" sz="2399" b="1" dirty="0">
                <a:solidFill>
                  <a:srgbClr val="FFFFFF"/>
                </a:solidFill>
                <a:latin typeface="+mn-lt"/>
              </a:rPr>
              <a:t>4</a:t>
            </a:r>
          </a:p>
        </p:txBody>
      </p:sp>
      <p:sp>
        <p:nvSpPr>
          <p:cNvPr id="8" name="Rectangle 7"/>
          <p:cNvSpPr/>
          <p:nvPr/>
        </p:nvSpPr>
        <p:spPr bwMode="auto">
          <a:xfrm>
            <a:off x="1410273" y="405661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10" name="Rounded Rectangle 9"/>
          <p:cNvSpPr/>
          <p:nvPr/>
        </p:nvSpPr>
        <p:spPr bwMode="auto">
          <a:xfrm>
            <a:off x="1581710" y="3157378"/>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3</a:t>
            </a:r>
          </a:p>
        </p:txBody>
      </p:sp>
      <p:sp>
        <p:nvSpPr>
          <p:cNvPr id="11" name="Rectangle 10"/>
          <p:cNvSpPr/>
          <p:nvPr/>
        </p:nvSpPr>
        <p:spPr bwMode="auto">
          <a:xfrm>
            <a:off x="1410273" y="303438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17" name="Rounded Rectangle 16"/>
          <p:cNvSpPr/>
          <p:nvPr/>
        </p:nvSpPr>
        <p:spPr bwMode="auto">
          <a:xfrm>
            <a:off x="3232139" y="2135698"/>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18" name="Rectangle 17"/>
          <p:cNvSpPr/>
          <p:nvPr/>
        </p:nvSpPr>
        <p:spPr bwMode="auto">
          <a:xfrm>
            <a:off x="3060702" y="201270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0" name="Rounded Rectangle 19"/>
          <p:cNvSpPr/>
          <p:nvPr/>
        </p:nvSpPr>
        <p:spPr bwMode="auto">
          <a:xfrm>
            <a:off x="3232139" y="4179279"/>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21" name="Rectangle 20"/>
          <p:cNvSpPr/>
          <p:nvPr/>
        </p:nvSpPr>
        <p:spPr bwMode="auto">
          <a:xfrm>
            <a:off x="3060702" y="4056288"/>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3" name="Rounded Rectangle 22"/>
          <p:cNvSpPr/>
          <p:nvPr/>
        </p:nvSpPr>
        <p:spPr bwMode="auto">
          <a:xfrm>
            <a:off x="3232139" y="3157050"/>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5</a:t>
            </a:r>
          </a:p>
        </p:txBody>
      </p:sp>
      <p:sp>
        <p:nvSpPr>
          <p:cNvPr id="24" name="Rectangle 23"/>
          <p:cNvSpPr/>
          <p:nvPr/>
        </p:nvSpPr>
        <p:spPr bwMode="auto">
          <a:xfrm>
            <a:off x="3060702" y="3034059"/>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25" name="Group 24"/>
          <p:cNvGrpSpPr/>
          <p:nvPr/>
        </p:nvGrpSpPr>
        <p:grpSpPr>
          <a:xfrm>
            <a:off x="1424597" y="5052092"/>
            <a:ext cx="948816" cy="1192739"/>
            <a:chOff x="1675114" y="4770739"/>
            <a:chExt cx="948816" cy="1192739"/>
          </a:xfrm>
        </p:grpSpPr>
        <p:sp>
          <p:nvSpPr>
            <p:cNvPr id="65" name="Rounded Rectangle 64">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87" name="Can 86"/>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54" name="Picture 53">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grpSp>
        <p:nvGrpSpPr>
          <p:cNvPr id="67" name="Group 66"/>
          <p:cNvGrpSpPr/>
          <p:nvPr/>
        </p:nvGrpSpPr>
        <p:grpSpPr>
          <a:xfrm>
            <a:off x="3107623" y="5052092"/>
            <a:ext cx="948816" cy="1192739"/>
            <a:chOff x="1675114" y="4770739"/>
            <a:chExt cx="948816" cy="1192739"/>
          </a:xfrm>
        </p:grpSpPr>
        <p:sp>
          <p:nvSpPr>
            <p:cNvPr id="71" name="Rounded Rectangle 70">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72" name="Can 71"/>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73" name="Picture 72">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5" name="TextBox 4">
            <a:extLst>
              <a:ext uri="{FF2B5EF4-FFF2-40B4-BE49-F238E27FC236}">
                <a16:creationId xmlns:a16="http://schemas.microsoft.com/office/drawing/2014/main" id="{F035A3CA-ED99-6F4E-B8CA-6259BDEF29A0}"/>
              </a:ext>
            </a:extLst>
          </p:cNvPr>
          <p:cNvSpPr txBox="1"/>
          <p:nvPr/>
        </p:nvSpPr>
        <p:spPr>
          <a:xfrm>
            <a:off x="4790649" y="3588035"/>
            <a:ext cx="4748565" cy="2277524"/>
          </a:xfrm>
          <a:prstGeom prst="rect">
            <a:avLst/>
          </a:prstGeom>
          <a:noFill/>
        </p:spPr>
        <p:txBody>
          <a:bodyPr wrap="none" lIns="121899" tIns="60949" rIns="121899" bIns="60949" rtlCol="0">
            <a:spAutoFit/>
          </a:bodyPr>
          <a:lstStyle/>
          <a:p>
            <a:pPr marL="285750" indent="-285750" eaLnBrk="0" hangingPunct="0">
              <a:buFont typeface="Arial" panose="020B0604020202020204" pitchFamily="34" charset="0"/>
              <a:buChar char="•"/>
            </a:pPr>
            <a:r>
              <a:rPr lang="en-US" sz="2800" dirty="0">
                <a:latin typeface="+mn-lt"/>
                <a:ea typeface="ヒラギノ角ゴ Pro W3" pitchFamily="-32" charset="-128"/>
              </a:rPr>
              <a:t>Stateless Microservices</a:t>
            </a:r>
          </a:p>
          <a:p>
            <a:pPr marL="285750" indent="-285750" eaLnBrk="0" hangingPunct="0">
              <a:buFont typeface="Arial" panose="020B0604020202020204" pitchFamily="34" charset="0"/>
              <a:buChar char="•"/>
            </a:pPr>
            <a:r>
              <a:rPr lang="en-US" sz="2800" dirty="0">
                <a:latin typeface="+mn-lt"/>
                <a:ea typeface="ヒラギノ角ゴ Pro W3" pitchFamily="-32" charset="-128"/>
              </a:rPr>
              <a:t>Stateful Data Stores</a:t>
            </a:r>
          </a:p>
          <a:p>
            <a:pPr marL="285750" indent="-285750" eaLnBrk="0" hangingPunct="0">
              <a:buFont typeface="Arial" panose="020B0604020202020204" pitchFamily="34" charset="0"/>
              <a:buChar char="•"/>
            </a:pPr>
            <a:r>
              <a:rPr lang="en-US" sz="2800" dirty="0">
                <a:latin typeface="+mn-lt"/>
                <a:ea typeface="ヒラギノ角ゴ Pro W3" pitchFamily="-32" charset="-128"/>
              </a:rPr>
              <a:t>High Velocity Data Ingestion</a:t>
            </a:r>
          </a:p>
          <a:p>
            <a:pPr marL="285750" indent="-285750" eaLnBrk="0" hangingPunct="0">
              <a:buFont typeface="Arial" panose="020B0604020202020204" pitchFamily="34" charset="0"/>
              <a:buChar char="•"/>
            </a:pPr>
            <a:r>
              <a:rPr lang="en-US" sz="2800" dirty="0">
                <a:latin typeface="+mn-lt"/>
                <a:ea typeface="ヒラギノ角ゴ Pro W3" pitchFamily="-32" charset="-128"/>
              </a:rPr>
              <a:t>Low Latency Response Times</a:t>
            </a:r>
          </a:p>
          <a:p>
            <a:pPr marL="285750" indent="-285750" eaLnBrk="0" hangingPunct="0">
              <a:buFont typeface="Arial" panose="020B0604020202020204" pitchFamily="34" charset="0"/>
              <a:buChar char="•"/>
            </a:pPr>
            <a:r>
              <a:rPr lang="en-US" sz="2800" dirty="0">
                <a:latin typeface="+mn-lt"/>
                <a:ea typeface="ヒラギノ角ゴ Pro W3" pitchFamily="-32" charset="-128"/>
              </a:rPr>
              <a:t>Real Time Analytics</a:t>
            </a:r>
          </a:p>
        </p:txBody>
      </p:sp>
      <p:sp>
        <p:nvSpPr>
          <p:cNvPr id="6" name="TextBox 5">
            <a:extLst>
              <a:ext uri="{FF2B5EF4-FFF2-40B4-BE49-F238E27FC236}">
                <a16:creationId xmlns:a16="http://schemas.microsoft.com/office/drawing/2014/main" id="{590665AC-CF44-7B41-A479-6D6EE68E6279}"/>
              </a:ext>
            </a:extLst>
          </p:cNvPr>
          <p:cNvSpPr txBox="1"/>
          <p:nvPr/>
        </p:nvSpPr>
        <p:spPr>
          <a:xfrm>
            <a:off x="5416062" y="2012707"/>
            <a:ext cx="5559044" cy="492420"/>
          </a:xfrm>
          <a:prstGeom prst="rect">
            <a:avLst/>
          </a:prstGeom>
          <a:noFill/>
        </p:spPr>
        <p:txBody>
          <a:bodyPr wrap="none" lIns="121899" tIns="60949" rIns="121899" bIns="60949" rtlCol="0">
            <a:spAutoFit/>
          </a:bodyPr>
          <a:lstStyle/>
          <a:p>
            <a:pPr eaLnBrk="0" hangingPunct="0"/>
            <a:r>
              <a:rPr lang="en-US" sz="2400" b="1" i="1" dirty="0">
                <a:latin typeface="+mn-lt"/>
                <a:ea typeface="ヒラギノ角ゴ Pro W3" pitchFamily="-32" charset="-128"/>
              </a:rPr>
              <a:t>Consumer Facing Business Social Network</a:t>
            </a:r>
          </a:p>
        </p:txBody>
      </p:sp>
      <p:sp>
        <p:nvSpPr>
          <p:cNvPr id="9" name="TextBox 8">
            <a:extLst>
              <a:ext uri="{FF2B5EF4-FFF2-40B4-BE49-F238E27FC236}">
                <a16:creationId xmlns:a16="http://schemas.microsoft.com/office/drawing/2014/main" id="{F368AF42-50C2-BB47-B7A3-4DB2F8535084}"/>
              </a:ext>
            </a:extLst>
          </p:cNvPr>
          <p:cNvSpPr txBox="1"/>
          <p:nvPr/>
        </p:nvSpPr>
        <p:spPr>
          <a:xfrm>
            <a:off x="4791252" y="3034059"/>
            <a:ext cx="2970579" cy="553976"/>
          </a:xfrm>
          <a:prstGeom prst="rect">
            <a:avLst/>
          </a:prstGeom>
          <a:noFill/>
        </p:spPr>
        <p:txBody>
          <a:bodyPr wrap="none" lIns="121899" tIns="60949" rIns="121899" bIns="60949" rtlCol="0">
            <a:spAutoFit/>
          </a:bodyPr>
          <a:lstStyle/>
          <a:p>
            <a:pPr eaLnBrk="0" hangingPunct="0"/>
            <a:r>
              <a:rPr lang="en-US" sz="2800" b="1" dirty="0">
                <a:latin typeface="+mn-lt"/>
                <a:ea typeface="ヒラギノ角ゴ Pro W3" pitchFamily="-32" charset="-128"/>
              </a:rPr>
              <a:t>GOALS (Part One):</a:t>
            </a:r>
          </a:p>
        </p:txBody>
      </p:sp>
    </p:spTree>
    <p:extLst>
      <p:ext uri="{BB962C8B-B14F-4D97-AF65-F5344CB8AC3E}">
        <p14:creationId xmlns:p14="http://schemas.microsoft.com/office/powerpoint/2010/main" val="7972776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Customer Example – </a:t>
            </a:r>
            <a:r>
              <a:rPr lang="en-US" dirty="0" err="1"/>
              <a:t>Stateful</a:t>
            </a:r>
            <a:r>
              <a:rPr lang="en-US" dirty="0"/>
              <a:t> and Stateless Containers </a:t>
            </a:r>
            <a:br>
              <a:rPr lang="en-US" dirty="0"/>
            </a:br>
            <a:r>
              <a:rPr lang="en-US" dirty="0"/>
              <a:t>at Scale</a:t>
            </a:r>
          </a:p>
        </p:txBody>
      </p:sp>
      <p:sp>
        <p:nvSpPr>
          <p:cNvPr id="3" name="Rounded Rectangle 2"/>
          <p:cNvSpPr/>
          <p:nvPr/>
        </p:nvSpPr>
        <p:spPr bwMode="auto">
          <a:xfrm>
            <a:off x="1581710" y="2136029"/>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1</a:t>
            </a:r>
          </a:p>
        </p:txBody>
      </p:sp>
      <p:sp>
        <p:nvSpPr>
          <p:cNvPr id="4" name="Rectangle 3"/>
          <p:cNvSpPr/>
          <p:nvPr/>
        </p:nvSpPr>
        <p:spPr bwMode="auto">
          <a:xfrm>
            <a:off x="1410273" y="201303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 name="Rounded Rectangle 6"/>
          <p:cNvSpPr/>
          <p:nvPr/>
        </p:nvSpPr>
        <p:spPr bwMode="auto">
          <a:xfrm>
            <a:off x="1581710" y="4179608"/>
            <a:ext cx="737030" cy="614051"/>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r>
              <a:rPr lang="en-US" sz="2399" b="1" dirty="0">
                <a:solidFill>
                  <a:srgbClr val="FFFFFF"/>
                </a:solidFill>
                <a:latin typeface="+mn-lt"/>
              </a:rPr>
              <a:t>4</a:t>
            </a:r>
          </a:p>
        </p:txBody>
      </p:sp>
      <p:sp>
        <p:nvSpPr>
          <p:cNvPr id="8" name="Rectangle 7"/>
          <p:cNvSpPr/>
          <p:nvPr/>
        </p:nvSpPr>
        <p:spPr bwMode="auto">
          <a:xfrm>
            <a:off x="1410273" y="405661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10" name="Rounded Rectangle 9"/>
          <p:cNvSpPr/>
          <p:nvPr/>
        </p:nvSpPr>
        <p:spPr bwMode="auto">
          <a:xfrm>
            <a:off x="1581710" y="3157378"/>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3</a:t>
            </a:r>
          </a:p>
        </p:txBody>
      </p:sp>
      <p:sp>
        <p:nvSpPr>
          <p:cNvPr id="11" name="Rectangle 10"/>
          <p:cNvSpPr/>
          <p:nvPr/>
        </p:nvSpPr>
        <p:spPr bwMode="auto">
          <a:xfrm>
            <a:off x="1410273" y="303438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17" name="Rounded Rectangle 16"/>
          <p:cNvSpPr/>
          <p:nvPr/>
        </p:nvSpPr>
        <p:spPr bwMode="auto">
          <a:xfrm>
            <a:off x="3232139" y="2135698"/>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18" name="Rectangle 17"/>
          <p:cNvSpPr/>
          <p:nvPr/>
        </p:nvSpPr>
        <p:spPr bwMode="auto">
          <a:xfrm>
            <a:off x="3060702" y="2012707"/>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0" name="Rounded Rectangle 19"/>
          <p:cNvSpPr/>
          <p:nvPr/>
        </p:nvSpPr>
        <p:spPr bwMode="auto">
          <a:xfrm>
            <a:off x="3232139" y="4179279"/>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21" name="Rectangle 20"/>
          <p:cNvSpPr/>
          <p:nvPr/>
        </p:nvSpPr>
        <p:spPr bwMode="auto">
          <a:xfrm>
            <a:off x="3060702" y="4056288"/>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3" name="Rounded Rectangle 22"/>
          <p:cNvSpPr/>
          <p:nvPr/>
        </p:nvSpPr>
        <p:spPr bwMode="auto">
          <a:xfrm>
            <a:off x="3232139" y="3157050"/>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5</a:t>
            </a:r>
          </a:p>
        </p:txBody>
      </p:sp>
      <p:sp>
        <p:nvSpPr>
          <p:cNvPr id="24" name="Rectangle 23"/>
          <p:cNvSpPr/>
          <p:nvPr/>
        </p:nvSpPr>
        <p:spPr bwMode="auto">
          <a:xfrm>
            <a:off x="3060702" y="3034059"/>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25" name="Group 24"/>
          <p:cNvGrpSpPr/>
          <p:nvPr/>
        </p:nvGrpSpPr>
        <p:grpSpPr>
          <a:xfrm>
            <a:off x="1424597" y="5052092"/>
            <a:ext cx="948816" cy="1192739"/>
            <a:chOff x="1675114" y="4770739"/>
            <a:chExt cx="948816" cy="1192739"/>
          </a:xfrm>
        </p:grpSpPr>
        <p:sp>
          <p:nvSpPr>
            <p:cNvPr id="65" name="Rounded Rectangle 64">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87" name="Can 86"/>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54" name="Picture 53">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grpSp>
        <p:nvGrpSpPr>
          <p:cNvPr id="67" name="Group 66"/>
          <p:cNvGrpSpPr/>
          <p:nvPr/>
        </p:nvGrpSpPr>
        <p:grpSpPr>
          <a:xfrm>
            <a:off x="3107623" y="5052092"/>
            <a:ext cx="948816" cy="1192739"/>
            <a:chOff x="1675114" y="4770739"/>
            <a:chExt cx="948816" cy="1192739"/>
          </a:xfrm>
        </p:grpSpPr>
        <p:sp>
          <p:nvSpPr>
            <p:cNvPr id="71" name="Rounded Rectangle 70">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72" name="Can 71"/>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73" name="Picture 72">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5" name="TextBox 4">
            <a:extLst>
              <a:ext uri="{FF2B5EF4-FFF2-40B4-BE49-F238E27FC236}">
                <a16:creationId xmlns:a16="http://schemas.microsoft.com/office/drawing/2014/main" id="{F035A3CA-ED99-6F4E-B8CA-6259BDEF29A0}"/>
              </a:ext>
            </a:extLst>
          </p:cNvPr>
          <p:cNvSpPr txBox="1"/>
          <p:nvPr/>
        </p:nvSpPr>
        <p:spPr>
          <a:xfrm>
            <a:off x="4790649" y="3588035"/>
            <a:ext cx="6027249" cy="1846637"/>
          </a:xfrm>
          <a:prstGeom prst="rect">
            <a:avLst/>
          </a:prstGeom>
          <a:noFill/>
        </p:spPr>
        <p:txBody>
          <a:bodyPr wrap="none" lIns="121899" tIns="60949" rIns="121899" bIns="60949" rtlCol="0">
            <a:spAutoFit/>
          </a:bodyPr>
          <a:lstStyle/>
          <a:p>
            <a:pPr marL="285750" indent="-285750" eaLnBrk="0" hangingPunct="0">
              <a:buFont typeface="Arial" panose="020B0604020202020204" pitchFamily="34" charset="0"/>
              <a:buChar char="•"/>
            </a:pPr>
            <a:r>
              <a:rPr lang="en-US" sz="2800" dirty="0">
                <a:latin typeface="+mn-lt"/>
                <a:ea typeface="ヒラギノ角ゴ Pro W3" pitchFamily="-32" charset="-128"/>
              </a:rPr>
              <a:t>Multiple Data Centers</a:t>
            </a:r>
          </a:p>
          <a:p>
            <a:pPr marL="285750" indent="-285750" eaLnBrk="0" hangingPunct="0">
              <a:buFont typeface="Arial" panose="020B0604020202020204" pitchFamily="34" charset="0"/>
              <a:buChar char="•"/>
            </a:pPr>
            <a:r>
              <a:rPr lang="en-US" sz="2800" dirty="0">
                <a:latin typeface="+mn-lt"/>
                <a:ea typeface="ヒラギノ角ゴ Pro W3" pitchFamily="-32" charset="-128"/>
              </a:rPr>
              <a:t>On Premise and Cloud Deployments</a:t>
            </a:r>
          </a:p>
          <a:p>
            <a:pPr marL="285750" indent="-285750" eaLnBrk="0" hangingPunct="0">
              <a:buFont typeface="Arial" panose="020B0604020202020204" pitchFamily="34" charset="0"/>
              <a:buChar char="•"/>
            </a:pPr>
            <a:r>
              <a:rPr lang="en-US" sz="2800" dirty="0">
                <a:latin typeface="+mn-lt"/>
                <a:ea typeface="ヒラギノ角ゴ Pro W3" pitchFamily="-32" charset="-128"/>
              </a:rPr>
              <a:t>Near Real Time Failover</a:t>
            </a:r>
          </a:p>
          <a:p>
            <a:pPr marL="285750" indent="-285750" eaLnBrk="0" hangingPunct="0">
              <a:buFont typeface="Arial" panose="020B0604020202020204" pitchFamily="34" charset="0"/>
              <a:buChar char="•"/>
            </a:pPr>
            <a:r>
              <a:rPr lang="en-US" sz="2800" dirty="0">
                <a:latin typeface="+mn-lt"/>
                <a:ea typeface="ヒラギノ角ゴ Pro W3" pitchFamily="-32" charset="-128"/>
              </a:rPr>
              <a:t>Controlling Deployment of Containers</a:t>
            </a:r>
          </a:p>
        </p:txBody>
      </p:sp>
      <p:sp>
        <p:nvSpPr>
          <p:cNvPr id="6" name="TextBox 5">
            <a:extLst>
              <a:ext uri="{FF2B5EF4-FFF2-40B4-BE49-F238E27FC236}">
                <a16:creationId xmlns:a16="http://schemas.microsoft.com/office/drawing/2014/main" id="{590665AC-CF44-7B41-A479-6D6EE68E6279}"/>
              </a:ext>
            </a:extLst>
          </p:cNvPr>
          <p:cNvSpPr txBox="1"/>
          <p:nvPr/>
        </p:nvSpPr>
        <p:spPr>
          <a:xfrm>
            <a:off x="5416062" y="2012707"/>
            <a:ext cx="5559044" cy="492420"/>
          </a:xfrm>
          <a:prstGeom prst="rect">
            <a:avLst/>
          </a:prstGeom>
          <a:noFill/>
        </p:spPr>
        <p:txBody>
          <a:bodyPr wrap="none" lIns="121899" tIns="60949" rIns="121899" bIns="60949" rtlCol="0">
            <a:spAutoFit/>
          </a:bodyPr>
          <a:lstStyle/>
          <a:p>
            <a:pPr eaLnBrk="0" hangingPunct="0"/>
            <a:r>
              <a:rPr lang="en-US" sz="2400" b="1" i="1" dirty="0">
                <a:latin typeface="+mn-lt"/>
                <a:ea typeface="ヒラギノ角ゴ Pro W3" pitchFamily="-32" charset="-128"/>
              </a:rPr>
              <a:t>Consumer Facing Business Social Network</a:t>
            </a:r>
          </a:p>
        </p:txBody>
      </p:sp>
      <p:sp>
        <p:nvSpPr>
          <p:cNvPr id="9" name="TextBox 8">
            <a:extLst>
              <a:ext uri="{FF2B5EF4-FFF2-40B4-BE49-F238E27FC236}">
                <a16:creationId xmlns:a16="http://schemas.microsoft.com/office/drawing/2014/main" id="{F368AF42-50C2-BB47-B7A3-4DB2F8535084}"/>
              </a:ext>
            </a:extLst>
          </p:cNvPr>
          <p:cNvSpPr txBox="1"/>
          <p:nvPr/>
        </p:nvSpPr>
        <p:spPr>
          <a:xfrm>
            <a:off x="4791252" y="3034059"/>
            <a:ext cx="2979556" cy="553976"/>
          </a:xfrm>
          <a:prstGeom prst="rect">
            <a:avLst/>
          </a:prstGeom>
          <a:noFill/>
        </p:spPr>
        <p:txBody>
          <a:bodyPr wrap="none" lIns="121899" tIns="60949" rIns="121899" bIns="60949" rtlCol="0">
            <a:spAutoFit/>
          </a:bodyPr>
          <a:lstStyle/>
          <a:p>
            <a:pPr eaLnBrk="0" hangingPunct="0"/>
            <a:r>
              <a:rPr lang="en-US" sz="2800" b="1" dirty="0">
                <a:latin typeface="+mn-lt"/>
                <a:ea typeface="ヒラギノ角ゴ Pro W3" pitchFamily="-32" charset="-128"/>
              </a:rPr>
              <a:t>GOALS (Part Two):</a:t>
            </a:r>
          </a:p>
        </p:txBody>
      </p:sp>
      <p:cxnSp>
        <p:nvCxnSpPr>
          <p:cNvPr id="26" name="Curved Connector 25">
            <a:extLst>
              <a:ext uri="{FF2B5EF4-FFF2-40B4-BE49-F238E27FC236}">
                <a16:creationId xmlns:a16="http://schemas.microsoft.com/office/drawing/2014/main" id="{BA68D64B-3474-4447-A7DB-586976D3AD38}"/>
              </a:ext>
            </a:extLst>
          </p:cNvPr>
          <p:cNvCxnSpPr/>
          <p:nvPr/>
        </p:nvCxnSpPr>
        <p:spPr bwMode="auto">
          <a:xfrm>
            <a:off x="2318740" y="2445368"/>
            <a:ext cx="913399" cy="1021021"/>
          </a:xfrm>
          <a:prstGeom prst="curvedConnector3">
            <a:avLst/>
          </a:prstGeom>
          <a:noFill/>
          <a:ln w="50800" algn="ctr">
            <a:solidFill>
              <a:srgbClr val="C8102E"/>
            </a:solidFill>
            <a:round/>
            <a:headEnd type="none"/>
            <a:tailEnd type="none"/>
          </a:ln>
        </p:spPr>
      </p:cxnSp>
      <p:cxnSp>
        <p:nvCxnSpPr>
          <p:cNvPr id="27" name="Curved Connector 26">
            <a:extLst>
              <a:ext uri="{FF2B5EF4-FFF2-40B4-BE49-F238E27FC236}">
                <a16:creationId xmlns:a16="http://schemas.microsoft.com/office/drawing/2014/main" id="{DE778D8F-C835-7841-BB88-E6C8896934E8}"/>
              </a:ext>
            </a:extLst>
          </p:cNvPr>
          <p:cNvCxnSpPr/>
          <p:nvPr/>
        </p:nvCxnSpPr>
        <p:spPr bwMode="auto">
          <a:xfrm flipV="1">
            <a:off x="2318740" y="2445037"/>
            <a:ext cx="913399" cy="1021680"/>
          </a:xfrm>
          <a:prstGeom prst="curvedConnector3">
            <a:avLst/>
          </a:prstGeom>
          <a:noFill/>
          <a:ln w="50800" algn="ctr">
            <a:solidFill>
              <a:schemeClr val="accent5"/>
            </a:solidFill>
            <a:round/>
            <a:headEnd type="none"/>
            <a:tailEnd type="none"/>
          </a:ln>
        </p:spPr>
      </p:cxnSp>
      <p:cxnSp>
        <p:nvCxnSpPr>
          <p:cNvPr id="28" name="Curved Connector 27">
            <a:extLst>
              <a:ext uri="{FF2B5EF4-FFF2-40B4-BE49-F238E27FC236}">
                <a16:creationId xmlns:a16="http://schemas.microsoft.com/office/drawing/2014/main" id="{8CF63919-F355-024B-BEE7-D950B39AFB3A}"/>
              </a:ext>
            </a:extLst>
          </p:cNvPr>
          <p:cNvCxnSpPr/>
          <p:nvPr/>
        </p:nvCxnSpPr>
        <p:spPr bwMode="auto">
          <a:xfrm>
            <a:off x="2318740" y="3466717"/>
            <a:ext cx="913399" cy="1021901"/>
          </a:xfrm>
          <a:prstGeom prst="curvedConnector3">
            <a:avLst/>
          </a:prstGeom>
          <a:noFill/>
          <a:ln w="50800" algn="ctr">
            <a:solidFill>
              <a:schemeClr val="accent5"/>
            </a:solidFill>
            <a:round/>
            <a:headEnd type="none"/>
            <a:tailEnd type="none"/>
          </a:ln>
        </p:spPr>
      </p:cxnSp>
      <p:cxnSp>
        <p:nvCxnSpPr>
          <p:cNvPr id="29" name="Curved Connector 28">
            <a:extLst>
              <a:ext uri="{FF2B5EF4-FFF2-40B4-BE49-F238E27FC236}">
                <a16:creationId xmlns:a16="http://schemas.microsoft.com/office/drawing/2014/main" id="{8B15BD77-D8CD-3D48-B179-7D6A5E7C33B2}"/>
              </a:ext>
            </a:extLst>
          </p:cNvPr>
          <p:cNvCxnSpPr/>
          <p:nvPr/>
        </p:nvCxnSpPr>
        <p:spPr bwMode="auto">
          <a:xfrm flipV="1">
            <a:off x="2318740" y="3466389"/>
            <a:ext cx="913399" cy="1022558"/>
          </a:xfrm>
          <a:prstGeom prst="curvedConnector3">
            <a:avLst/>
          </a:prstGeom>
          <a:noFill/>
          <a:ln w="50800" algn="ctr">
            <a:solidFill>
              <a:srgbClr val="FF6600"/>
            </a:solidFill>
            <a:round/>
            <a:headEnd type="none"/>
            <a:tailEnd type="none"/>
          </a:ln>
        </p:spPr>
      </p:cxnSp>
    </p:spTree>
    <p:extLst>
      <p:ext uri="{BB962C8B-B14F-4D97-AF65-F5344CB8AC3E}">
        <p14:creationId xmlns:p14="http://schemas.microsoft.com/office/powerpoint/2010/main" val="7540446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Customer Example – </a:t>
            </a:r>
            <a:r>
              <a:rPr lang="en-US" dirty="0" err="1"/>
              <a:t>Stateful</a:t>
            </a:r>
            <a:r>
              <a:rPr lang="en-US" dirty="0"/>
              <a:t> and Stateless Containers </a:t>
            </a:r>
            <a:br>
              <a:rPr lang="en-US" dirty="0"/>
            </a:br>
            <a:r>
              <a:rPr lang="en-US" dirty="0"/>
              <a:t>at Scale</a:t>
            </a:r>
          </a:p>
        </p:txBody>
      </p:sp>
      <p:sp>
        <p:nvSpPr>
          <p:cNvPr id="3" name="Rounded Rectangle 2"/>
          <p:cNvSpPr/>
          <p:nvPr/>
        </p:nvSpPr>
        <p:spPr bwMode="auto">
          <a:xfrm>
            <a:off x="1845479" y="1854676"/>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1</a:t>
            </a:r>
          </a:p>
        </p:txBody>
      </p:sp>
      <p:sp>
        <p:nvSpPr>
          <p:cNvPr id="4" name="Rectangle 3"/>
          <p:cNvSpPr/>
          <p:nvPr/>
        </p:nvSpPr>
        <p:spPr bwMode="auto">
          <a:xfrm>
            <a:off x="1674042" y="173168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 name="Rounded Rectangle 6"/>
          <p:cNvSpPr/>
          <p:nvPr/>
        </p:nvSpPr>
        <p:spPr bwMode="auto">
          <a:xfrm>
            <a:off x="1845479" y="3898255"/>
            <a:ext cx="737030" cy="614051"/>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r>
              <a:rPr lang="en-US" sz="2399" b="1" dirty="0">
                <a:solidFill>
                  <a:srgbClr val="FFFFFF"/>
                </a:solidFill>
                <a:latin typeface="+mn-lt"/>
              </a:rPr>
              <a:t>4</a:t>
            </a:r>
          </a:p>
        </p:txBody>
      </p:sp>
      <p:sp>
        <p:nvSpPr>
          <p:cNvPr id="8" name="Rectangle 7"/>
          <p:cNvSpPr/>
          <p:nvPr/>
        </p:nvSpPr>
        <p:spPr bwMode="auto">
          <a:xfrm>
            <a:off x="1674042" y="377526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10" name="Rounded Rectangle 9"/>
          <p:cNvSpPr/>
          <p:nvPr/>
        </p:nvSpPr>
        <p:spPr bwMode="auto">
          <a:xfrm>
            <a:off x="1845479" y="2876025"/>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3</a:t>
            </a:r>
          </a:p>
        </p:txBody>
      </p:sp>
      <p:sp>
        <p:nvSpPr>
          <p:cNvPr id="11" name="Rectangle 10"/>
          <p:cNvSpPr/>
          <p:nvPr/>
        </p:nvSpPr>
        <p:spPr bwMode="auto">
          <a:xfrm>
            <a:off x="1674042" y="275303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17" name="Rounded Rectangle 16"/>
          <p:cNvSpPr/>
          <p:nvPr/>
        </p:nvSpPr>
        <p:spPr bwMode="auto">
          <a:xfrm>
            <a:off x="3495908" y="1854345"/>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18" name="Rectangle 17"/>
          <p:cNvSpPr/>
          <p:nvPr/>
        </p:nvSpPr>
        <p:spPr bwMode="auto">
          <a:xfrm>
            <a:off x="3324471" y="173135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0" name="Rounded Rectangle 19"/>
          <p:cNvSpPr/>
          <p:nvPr/>
        </p:nvSpPr>
        <p:spPr bwMode="auto">
          <a:xfrm>
            <a:off x="3495908" y="3897926"/>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21" name="Rectangle 20"/>
          <p:cNvSpPr/>
          <p:nvPr/>
        </p:nvSpPr>
        <p:spPr bwMode="auto">
          <a:xfrm>
            <a:off x="3324471" y="3774935"/>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3" name="Rounded Rectangle 22"/>
          <p:cNvSpPr/>
          <p:nvPr/>
        </p:nvSpPr>
        <p:spPr bwMode="auto">
          <a:xfrm>
            <a:off x="3495908" y="2875697"/>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5</a:t>
            </a:r>
          </a:p>
        </p:txBody>
      </p:sp>
      <p:sp>
        <p:nvSpPr>
          <p:cNvPr id="24" name="Rectangle 23"/>
          <p:cNvSpPr/>
          <p:nvPr/>
        </p:nvSpPr>
        <p:spPr bwMode="auto">
          <a:xfrm>
            <a:off x="3324471" y="2752706"/>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29" name="Rounded Rectangle 28"/>
          <p:cNvSpPr/>
          <p:nvPr/>
        </p:nvSpPr>
        <p:spPr bwMode="auto">
          <a:xfrm>
            <a:off x="8212781" y="1854675"/>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1</a:t>
            </a:r>
          </a:p>
        </p:txBody>
      </p:sp>
      <p:sp>
        <p:nvSpPr>
          <p:cNvPr id="30" name="Rectangle 29"/>
          <p:cNvSpPr/>
          <p:nvPr/>
        </p:nvSpPr>
        <p:spPr bwMode="auto">
          <a:xfrm>
            <a:off x="8041344" y="173168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32" name="Rounded Rectangle 31"/>
          <p:cNvSpPr/>
          <p:nvPr/>
        </p:nvSpPr>
        <p:spPr bwMode="auto">
          <a:xfrm>
            <a:off x="8212781" y="3898255"/>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4</a:t>
            </a:r>
          </a:p>
        </p:txBody>
      </p:sp>
      <p:sp>
        <p:nvSpPr>
          <p:cNvPr id="33" name="Rectangle 32"/>
          <p:cNvSpPr/>
          <p:nvPr/>
        </p:nvSpPr>
        <p:spPr bwMode="auto">
          <a:xfrm>
            <a:off x="8041344" y="377526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35" name="Rounded Rectangle 34"/>
          <p:cNvSpPr/>
          <p:nvPr/>
        </p:nvSpPr>
        <p:spPr bwMode="auto">
          <a:xfrm>
            <a:off x="8212781" y="2876025"/>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3</a:t>
            </a:r>
          </a:p>
        </p:txBody>
      </p:sp>
      <p:sp>
        <p:nvSpPr>
          <p:cNvPr id="36" name="Rectangle 35"/>
          <p:cNvSpPr/>
          <p:nvPr/>
        </p:nvSpPr>
        <p:spPr bwMode="auto">
          <a:xfrm>
            <a:off x="8041344" y="275303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41" name="Rounded Rectangle 40"/>
          <p:cNvSpPr/>
          <p:nvPr/>
        </p:nvSpPr>
        <p:spPr bwMode="auto">
          <a:xfrm>
            <a:off x="9863208" y="1854345"/>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42" name="Rectangle 41"/>
          <p:cNvSpPr/>
          <p:nvPr/>
        </p:nvSpPr>
        <p:spPr bwMode="auto">
          <a:xfrm>
            <a:off x="9691771" y="1731354"/>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44" name="Rounded Rectangle 43"/>
          <p:cNvSpPr/>
          <p:nvPr/>
        </p:nvSpPr>
        <p:spPr bwMode="auto">
          <a:xfrm>
            <a:off x="9863208" y="3897926"/>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2</a:t>
            </a:r>
          </a:p>
        </p:txBody>
      </p:sp>
      <p:sp>
        <p:nvSpPr>
          <p:cNvPr id="45" name="Rectangle 44"/>
          <p:cNvSpPr/>
          <p:nvPr/>
        </p:nvSpPr>
        <p:spPr bwMode="auto">
          <a:xfrm>
            <a:off x="9691771" y="3774935"/>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47" name="Rounded Rectangle 46"/>
          <p:cNvSpPr/>
          <p:nvPr/>
        </p:nvSpPr>
        <p:spPr bwMode="auto">
          <a:xfrm>
            <a:off x="9863208" y="2875697"/>
            <a:ext cx="737030" cy="614051"/>
          </a:xfrm>
          <a:prstGeom prst="roundRect">
            <a:avLst/>
          </a:prstGeom>
          <a:solidFill>
            <a:schemeClr val="accent2"/>
          </a:solidFill>
          <a:ln w="9525" algn="ctr">
            <a:noFill/>
            <a:round/>
            <a:headEnd/>
            <a:tailEnd/>
          </a:ln>
        </p:spPr>
        <p:txBody>
          <a:bodyPr rtlCol="0" anchor="ctr"/>
          <a:lstStyle/>
          <a:p>
            <a:pPr algn="ctr" eaLnBrk="0" hangingPunct="0"/>
            <a:r>
              <a:rPr lang="en-US" sz="2399" b="1" dirty="0">
                <a:solidFill>
                  <a:srgbClr val="FFFFFF"/>
                </a:solidFill>
                <a:latin typeface="+mn-lt"/>
              </a:rPr>
              <a:t>5</a:t>
            </a:r>
          </a:p>
        </p:txBody>
      </p:sp>
      <p:sp>
        <p:nvSpPr>
          <p:cNvPr id="48" name="Rectangle 47"/>
          <p:cNvSpPr/>
          <p:nvPr/>
        </p:nvSpPr>
        <p:spPr bwMode="auto">
          <a:xfrm>
            <a:off x="9691771" y="2752706"/>
            <a:ext cx="103516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cxnSp>
        <p:nvCxnSpPr>
          <p:cNvPr id="55" name="Curved Connector 54"/>
          <p:cNvCxnSpPr>
            <a:stCxn id="3" idx="3"/>
            <a:endCxn id="23" idx="1"/>
          </p:cNvCxnSpPr>
          <p:nvPr/>
        </p:nvCxnSpPr>
        <p:spPr bwMode="auto">
          <a:xfrm>
            <a:off x="2582509" y="2161702"/>
            <a:ext cx="913399" cy="1021021"/>
          </a:xfrm>
          <a:prstGeom prst="curvedConnector3">
            <a:avLst/>
          </a:prstGeom>
          <a:noFill/>
          <a:ln w="50800" algn="ctr">
            <a:solidFill>
              <a:srgbClr val="C8102E"/>
            </a:solidFill>
            <a:round/>
            <a:headEnd type="none"/>
            <a:tailEnd type="none"/>
          </a:ln>
        </p:spPr>
      </p:cxnSp>
      <p:cxnSp>
        <p:nvCxnSpPr>
          <p:cNvPr id="57" name="Curved Connector 56"/>
          <p:cNvCxnSpPr>
            <a:stCxn id="10" idx="3"/>
            <a:endCxn id="17" idx="1"/>
          </p:cNvCxnSpPr>
          <p:nvPr/>
        </p:nvCxnSpPr>
        <p:spPr bwMode="auto">
          <a:xfrm flipV="1">
            <a:off x="2582509" y="2161371"/>
            <a:ext cx="913399" cy="1021680"/>
          </a:xfrm>
          <a:prstGeom prst="curvedConnector3">
            <a:avLst/>
          </a:prstGeom>
          <a:noFill/>
          <a:ln w="50800" algn="ctr">
            <a:solidFill>
              <a:schemeClr val="accent5"/>
            </a:solidFill>
            <a:round/>
            <a:headEnd type="none"/>
            <a:tailEnd type="none"/>
          </a:ln>
        </p:spPr>
      </p:cxnSp>
      <p:cxnSp>
        <p:nvCxnSpPr>
          <p:cNvPr id="59" name="Curved Connector 58"/>
          <p:cNvCxnSpPr>
            <a:stCxn id="10" idx="3"/>
            <a:endCxn id="20" idx="1"/>
          </p:cNvCxnSpPr>
          <p:nvPr/>
        </p:nvCxnSpPr>
        <p:spPr bwMode="auto">
          <a:xfrm>
            <a:off x="2582509" y="3183051"/>
            <a:ext cx="913399" cy="1021901"/>
          </a:xfrm>
          <a:prstGeom prst="curvedConnector3">
            <a:avLst/>
          </a:prstGeom>
          <a:noFill/>
          <a:ln w="50800" algn="ctr">
            <a:solidFill>
              <a:schemeClr val="accent5"/>
            </a:solidFill>
            <a:round/>
            <a:headEnd type="none"/>
            <a:tailEnd type="none"/>
          </a:ln>
        </p:spPr>
      </p:cxnSp>
      <p:cxnSp>
        <p:nvCxnSpPr>
          <p:cNvPr id="61" name="Curved Connector 60"/>
          <p:cNvCxnSpPr>
            <a:stCxn id="7" idx="3"/>
            <a:endCxn id="23" idx="1"/>
          </p:cNvCxnSpPr>
          <p:nvPr/>
        </p:nvCxnSpPr>
        <p:spPr bwMode="auto">
          <a:xfrm flipV="1">
            <a:off x="2582509" y="3182723"/>
            <a:ext cx="913399" cy="1022558"/>
          </a:xfrm>
          <a:prstGeom prst="curvedConnector3">
            <a:avLst/>
          </a:prstGeom>
          <a:noFill/>
          <a:ln w="50800" algn="ctr">
            <a:solidFill>
              <a:srgbClr val="FF6600"/>
            </a:solidFill>
            <a:round/>
            <a:headEnd type="none"/>
            <a:tailEnd type="none"/>
          </a:ln>
        </p:spPr>
      </p:cxnSp>
      <p:cxnSp>
        <p:nvCxnSpPr>
          <p:cNvPr id="77" name="Curved Connector 76"/>
          <p:cNvCxnSpPr>
            <a:stCxn id="35" idx="3"/>
            <a:endCxn id="41" idx="1"/>
          </p:cNvCxnSpPr>
          <p:nvPr/>
        </p:nvCxnSpPr>
        <p:spPr bwMode="auto">
          <a:xfrm flipV="1">
            <a:off x="8949811" y="2161371"/>
            <a:ext cx="913397" cy="1021680"/>
          </a:xfrm>
          <a:prstGeom prst="curvedConnector3">
            <a:avLst>
              <a:gd name="adj1" fmla="val 50000"/>
            </a:avLst>
          </a:prstGeom>
          <a:noFill/>
          <a:ln w="50800" algn="ctr">
            <a:solidFill>
              <a:schemeClr val="accent6"/>
            </a:solidFill>
            <a:round/>
            <a:headEnd/>
            <a:tailEnd type="none"/>
          </a:ln>
        </p:spPr>
      </p:cxnSp>
      <p:cxnSp>
        <p:nvCxnSpPr>
          <p:cNvPr id="78" name="Curved Connector 77"/>
          <p:cNvCxnSpPr/>
          <p:nvPr/>
        </p:nvCxnSpPr>
        <p:spPr bwMode="auto">
          <a:xfrm flipV="1">
            <a:off x="8938508" y="3187387"/>
            <a:ext cx="913398" cy="1022558"/>
          </a:xfrm>
          <a:prstGeom prst="curvedConnector3">
            <a:avLst/>
          </a:prstGeom>
          <a:noFill/>
          <a:ln w="50800" algn="ctr">
            <a:solidFill>
              <a:srgbClr val="FF6019"/>
            </a:solidFill>
            <a:round/>
            <a:headEnd/>
            <a:tailEnd type="none"/>
          </a:ln>
        </p:spPr>
      </p:cxnSp>
      <p:cxnSp>
        <p:nvCxnSpPr>
          <p:cNvPr id="79" name="Curved Connector 78"/>
          <p:cNvCxnSpPr>
            <a:stCxn id="35" idx="3"/>
            <a:endCxn id="44" idx="1"/>
          </p:cNvCxnSpPr>
          <p:nvPr/>
        </p:nvCxnSpPr>
        <p:spPr bwMode="auto">
          <a:xfrm>
            <a:off x="8949811" y="3183051"/>
            <a:ext cx="913397" cy="1021901"/>
          </a:xfrm>
          <a:prstGeom prst="curvedConnector3">
            <a:avLst>
              <a:gd name="adj1" fmla="val 50000"/>
            </a:avLst>
          </a:prstGeom>
          <a:noFill/>
          <a:ln w="50800" algn="ctr">
            <a:solidFill>
              <a:schemeClr val="accent6"/>
            </a:solidFill>
            <a:round/>
            <a:headEnd/>
            <a:tailEnd type="none"/>
          </a:ln>
        </p:spPr>
      </p:cxnSp>
      <p:cxnSp>
        <p:nvCxnSpPr>
          <p:cNvPr id="76" name="Curved Connector 75"/>
          <p:cNvCxnSpPr/>
          <p:nvPr/>
        </p:nvCxnSpPr>
        <p:spPr bwMode="auto">
          <a:xfrm>
            <a:off x="8938508" y="2166365"/>
            <a:ext cx="913398" cy="1021022"/>
          </a:xfrm>
          <a:prstGeom prst="curvedConnector3">
            <a:avLst/>
          </a:prstGeom>
          <a:noFill/>
          <a:ln w="50800" algn="ctr">
            <a:solidFill>
              <a:schemeClr val="accent5"/>
            </a:solidFill>
            <a:round/>
            <a:headEnd/>
            <a:tailEnd type="none"/>
          </a:ln>
        </p:spPr>
      </p:cxnSp>
      <p:sp>
        <p:nvSpPr>
          <p:cNvPr id="12" name="TextBox 11"/>
          <p:cNvSpPr txBox="1"/>
          <p:nvPr/>
        </p:nvSpPr>
        <p:spPr>
          <a:xfrm>
            <a:off x="4616276" y="5859846"/>
            <a:ext cx="3109741" cy="338554"/>
          </a:xfrm>
          <a:prstGeom prst="rect">
            <a:avLst/>
          </a:prstGeom>
          <a:noFill/>
        </p:spPr>
        <p:txBody>
          <a:bodyPr wrap="square" rtlCol="0">
            <a:spAutoFit/>
          </a:bodyPr>
          <a:lstStyle/>
          <a:p>
            <a:pPr algn="ctr"/>
            <a:r>
              <a:rPr lang="en-US" sz="1600" b="1" i="1" dirty="0">
                <a:solidFill>
                  <a:schemeClr val="tx2"/>
                </a:solidFill>
                <a:latin typeface="+mn-lt"/>
                <a:cs typeface="Arial"/>
              </a:rPr>
              <a:t>File, Table </a:t>
            </a:r>
            <a:r>
              <a:rPr lang="en-US" sz="1600" b="1" i="1">
                <a:solidFill>
                  <a:schemeClr val="tx2"/>
                </a:solidFill>
                <a:latin typeface="+mn-lt"/>
                <a:cs typeface="Arial"/>
              </a:rPr>
              <a:t>&amp; Stream Replication</a:t>
            </a:r>
            <a:endParaRPr lang="en-US" sz="1600" b="1" i="1" dirty="0">
              <a:solidFill>
                <a:schemeClr val="tx2"/>
              </a:solidFill>
              <a:latin typeface="+mn-lt"/>
              <a:cs typeface="Arial"/>
            </a:endParaRPr>
          </a:p>
        </p:txBody>
      </p:sp>
      <p:grpSp>
        <p:nvGrpSpPr>
          <p:cNvPr id="25" name="Group 24"/>
          <p:cNvGrpSpPr/>
          <p:nvPr/>
        </p:nvGrpSpPr>
        <p:grpSpPr>
          <a:xfrm>
            <a:off x="1688366" y="4770739"/>
            <a:ext cx="948816" cy="1192739"/>
            <a:chOff x="1675114" y="4770739"/>
            <a:chExt cx="948816" cy="1192739"/>
          </a:xfrm>
        </p:grpSpPr>
        <p:sp>
          <p:nvSpPr>
            <p:cNvPr id="65" name="Rounded Rectangle 64">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87" name="Can 86"/>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54" name="Picture 53">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62" name="TextBox 61">
            <a:extLst>
              <a:ext uri="{FF2B5EF4-FFF2-40B4-BE49-F238E27FC236}">
                <a16:creationId xmlns:a16="http://schemas.microsoft.com/office/drawing/2014/main" id="{A2AB535A-829C-CF4B-8AF7-816DD5B97AA6}"/>
              </a:ext>
            </a:extLst>
          </p:cNvPr>
          <p:cNvSpPr txBox="1"/>
          <p:nvPr/>
        </p:nvSpPr>
        <p:spPr>
          <a:xfrm>
            <a:off x="4760326" y="1810265"/>
            <a:ext cx="2820259" cy="3000821"/>
          </a:xfrm>
          <a:prstGeom prst="rect">
            <a:avLst/>
          </a:prstGeom>
          <a:noFill/>
        </p:spPr>
        <p:txBody>
          <a:bodyPr wrap="none" rtlCol="0">
            <a:spAutoFit/>
          </a:bodyPr>
          <a:lstStyle/>
          <a:p>
            <a:pPr algn="ctr"/>
            <a:r>
              <a:rPr lang="en-US" sz="2100" b="1" i="1" dirty="0">
                <a:solidFill>
                  <a:schemeClr val="tx2"/>
                </a:solidFill>
                <a:latin typeface="+mn-lt"/>
                <a:cs typeface="Arial"/>
              </a:rPr>
              <a:t>Multiple Data Centers</a:t>
            </a:r>
            <a:br>
              <a:rPr lang="en-US" sz="2100" b="1" i="1" dirty="0">
                <a:solidFill>
                  <a:schemeClr val="tx2"/>
                </a:solidFill>
                <a:latin typeface="+mn-lt"/>
                <a:cs typeface="Arial"/>
              </a:rPr>
            </a:br>
            <a:r>
              <a:rPr lang="en-US" sz="2100" b="1" i="1" dirty="0">
                <a:solidFill>
                  <a:schemeClr val="tx2"/>
                </a:solidFill>
                <a:latin typeface="+mn-lt"/>
                <a:cs typeface="Arial"/>
              </a:rPr>
              <a:t>for Fail Over and Scale</a:t>
            </a:r>
          </a:p>
          <a:p>
            <a:pPr algn="ctr"/>
            <a:endParaRPr lang="en-US" sz="2100" b="1" i="1" dirty="0">
              <a:solidFill>
                <a:schemeClr val="tx2"/>
              </a:solidFill>
              <a:latin typeface="+mn-lt"/>
              <a:cs typeface="Arial"/>
            </a:endParaRPr>
          </a:p>
          <a:p>
            <a:pPr algn="ctr"/>
            <a:r>
              <a:rPr lang="en-US" sz="2100" b="1" i="1" dirty="0">
                <a:solidFill>
                  <a:schemeClr val="tx2"/>
                </a:solidFill>
                <a:latin typeface="+mn-lt"/>
                <a:cs typeface="Arial"/>
              </a:rPr>
              <a:t>Master-Master</a:t>
            </a:r>
            <a:br>
              <a:rPr lang="en-US" sz="2100" b="1" i="1" dirty="0">
                <a:solidFill>
                  <a:schemeClr val="tx2"/>
                </a:solidFill>
                <a:latin typeface="+mn-lt"/>
                <a:cs typeface="Arial"/>
              </a:rPr>
            </a:br>
            <a:r>
              <a:rPr lang="en-US" sz="2100" b="1" i="1" dirty="0">
                <a:solidFill>
                  <a:schemeClr val="tx2"/>
                </a:solidFill>
                <a:latin typeface="+mn-lt"/>
                <a:cs typeface="Arial"/>
              </a:rPr>
              <a:t>Databases and Streams</a:t>
            </a:r>
            <a:br>
              <a:rPr lang="en-US" sz="2100" b="1" i="1" dirty="0">
                <a:solidFill>
                  <a:schemeClr val="tx2"/>
                </a:solidFill>
                <a:latin typeface="+mn-lt"/>
                <a:cs typeface="Arial"/>
              </a:rPr>
            </a:br>
            <a:br>
              <a:rPr lang="en-US" sz="2100" b="1" i="1" dirty="0">
                <a:solidFill>
                  <a:schemeClr val="tx2"/>
                </a:solidFill>
                <a:latin typeface="+mn-lt"/>
                <a:cs typeface="Arial"/>
              </a:rPr>
            </a:br>
            <a:r>
              <a:rPr lang="en-US" sz="2100" b="1" i="1" dirty="0">
                <a:solidFill>
                  <a:schemeClr val="tx2"/>
                </a:solidFill>
                <a:latin typeface="+mn-lt"/>
                <a:cs typeface="Arial"/>
              </a:rPr>
              <a:t>All Container Images</a:t>
            </a:r>
            <a:br>
              <a:rPr lang="en-US" sz="2100" b="1" i="1" dirty="0">
                <a:solidFill>
                  <a:schemeClr val="tx2"/>
                </a:solidFill>
                <a:latin typeface="+mn-lt"/>
                <a:cs typeface="Arial"/>
              </a:rPr>
            </a:br>
            <a:r>
              <a:rPr lang="en-US" sz="2100" b="1" i="1" dirty="0">
                <a:solidFill>
                  <a:schemeClr val="tx2"/>
                </a:solidFill>
                <a:latin typeface="+mn-lt"/>
                <a:cs typeface="Arial"/>
              </a:rPr>
              <a:t>Available in Both</a:t>
            </a:r>
            <a:br>
              <a:rPr lang="en-US" sz="2100" b="1" i="1" dirty="0">
                <a:solidFill>
                  <a:schemeClr val="tx2"/>
                </a:solidFill>
                <a:latin typeface="+mn-lt"/>
                <a:cs typeface="Arial"/>
              </a:rPr>
            </a:br>
            <a:r>
              <a:rPr lang="en-US" sz="2100" b="1" i="1" dirty="0">
                <a:solidFill>
                  <a:schemeClr val="tx2"/>
                </a:solidFill>
                <a:latin typeface="+mn-lt"/>
                <a:cs typeface="Arial"/>
              </a:rPr>
              <a:t>Locations</a:t>
            </a:r>
          </a:p>
        </p:txBody>
      </p:sp>
      <p:grpSp>
        <p:nvGrpSpPr>
          <p:cNvPr id="67" name="Group 66"/>
          <p:cNvGrpSpPr/>
          <p:nvPr/>
        </p:nvGrpSpPr>
        <p:grpSpPr>
          <a:xfrm>
            <a:off x="3371392" y="4770739"/>
            <a:ext cx="948816" cy="1192739"/>
            <a:chOff x="1675114" y="4770739"/>
            <a:chExt cx="948816" cy="1192739"/>
          </a:xfrm>
        </p:grpSpPr>
        <p:sp>
          <p:nvSpPr>
            <p:cNvPr id="71" name="Rounded Rectangle 70">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72" name="Can 71"/>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73" name="Picture 72">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grpSp>
        <p:nvGrpSpPr>
          <p:cNvPr id="74" name="Group 73"/>
          <p:cNvGrpSpPr/>
          <p:nvPr/>
        </p:nvGrpSpPr>
        <p:grpSpPr>
          <a:xfrm>
            <a:off x="8062662" y="4770739"/>
            <a:ext cx="948816" cy="1192739"/>
            <a:chOff x="1675114" y="4770739"/>
            <a:chExt cx="948816" cy="1192739"/>
          </a:xfrm>
        </p:grpSpPr>
        <p:sp>
          <p:nvSpPr>
            <p:cNvPr id="80" name="Rounded Rectangle 79">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81" name="Can 80"/>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82" name="Picture 81">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grpSp>
        <p:nvGrpSpPr>
          <p:cNvPr id="83" name="Group 82"/>
          <p:cNvGrpSpPr/>
          <p:nvPr/>
        </p:nvGrpSpPr>
        <p:grpSpPr>
          <a:xfrm>
            <a:off x="9732436" y="4770739"/>
            <a:ext cx="948816" cy="1192739"/>
            <a:chOff x="1675114" y="4770739"/>
            <a:chExt cx="948816" cy="1192739"/>
          </a:xfrm>
        </p:grpSpPr>
        <p:sp>
          <p:nvSpPr>
            <p:cNvPr id="84" name="Rounded Rectangle 83">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85" name="Can 84"/>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86" name="Picture 85">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cxnSp>
        <p:nvCxnSpPr>
          <p:cNvPr id="37" name="Straight Arrow Connector 36"/>
          <p:cNvCxnSpPr/>
          <p:nvPr/>
        </p:nvCxnSpPr>
        <p:spPr>
          <a:xfrm>
            <a:off x="4678017" y="5764696"/>
            <a:ext cx="3074505" cy="0"/>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1660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5E53-429F-F44F-AAF9-5CBB8CBEF890}"/>
              </a:ext>
            </a:extLst>
          </p:cNvPr>
          <p:cNvSpPr txBox="1"/>
          <p:nvPr/>
        </p:nvSpPr>
        <p:spPr>
          <a:xfrm>
            <a:off x="0" y="826478"/>
            <a:ext cx="12188825" cy="5109069"/>
          </a:xfrm>
          <a:prstGeom prst="rect">
            <a:avLst/>
          </a:prstGeom>
          <a:noFill/>
        </p:spPr>
        <p:txBody>
          <a:bodyPr wrap="square" lIns="121899" tIns="60949" rIns="121899" bIns="60949" rtlCol="0">
            <a:spAutoFit/>
          </a:bodyPr>
          <a:lstStyle/>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Data is Data:</a:t>
            </a:r>
          </a:p>
          <a:p>
            <a:pPr algn="ctr" eaLnBrk="0" hangingPunct="0"/>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Even Stateless Container Images</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Need a Place to Live</a:t>
            </a:r>
          </a:p>
          <a:p>
            <a:pPr algn="ctr" eaLnBrk="0" hangingPunct="0"/>
            <a:endPar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endParaRPr>
          </a:p>
          <a:p>
            <a:pPr algn="ctr" eaLnBrk="0" hangingPunct="0"/>
            <a:r>
              <a:rPr lang="en-US" sz="3600" b="1" i="1" dirty="0">
                <a:solidFill>
                  <a:schemeClr val="accent4"/>
                </a:solidFill>
                <a:latin typeface="Courier New" panose="02070309020205020404" pitchFamily="49" charset="0"/>
                <a:ea typeface="ヒラギノ角ゴ Pro W3" pitchFamily="-32" charset="-128"/>
                <a:cs typeface="Courier New" panose="02070309020205020404" pitchFamily="49" charset="0"/>
              </a:rPr>
              <a:t>and</a:t>
            </a:r>
          </a:p>
          <a:p>
            <a:pPr algn="ctr" eaLnBrk="0" hangingPunct="0"/>
            <a:endPar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endParaRPr>
          </a:p>
          <a:p>
            <a:pPr algn="ctr" eaLnBrk="0" hangingPunct="0"/>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Streams and Databases Can’t Live on </a:t>
            </a:r>
            <a:b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br>
            <a:r>
              <a:rPr lang="en-US" sz="3600" b="1" dirty="0">
                <a:solidFill>
                  <a:schemeClr val="accent4"/>
                </a:solidFill>
                <a:latin typeface="Courier New" panose="02070309020205020404" pitchFamily="49" charset="0"/>
                <a:ea typeface="ヒラギノ角ゴ Pro W3" pitchFamily="-32" charset="-128"/>
                <a:cs typeface="Courier New" panose="02070309020205020404" pitchFamily="49" charset="0"/>
              </a:rPr>
              <a:t>One Way Streets</a:t>
            </a:r>
          </a:p>
        </p:txBody>
      </p:sp>
    </p:spTree>
    <p:extLst>
      <p:ext uri="{BB962C8B-B14F-4D97-AF65-F5344CB8AC3E}">
        <p14:creationId xmlns:p14="http://schemas.microsoft.com/office/powerpoint/2010/main" val="35995431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Customer Example – On-Premises/Hybrid Cloud</a:t>
            </a:r>
          </a:p>
        </p:txBody>
      </p:sp>
      <p:grpSp>
        <p:nvGrpSpPr>
          <p:cNvPr id="27" name="Group 26"/>
          <p:cNvGrpSpPr/>
          <p:nvPr/>
        </p:nvGrpSpPr>
        <p:grpSpPr>
          <a:xfrm>
            <a:off x="887895" y="1930132"/>
            <a:ext cx="2446223" cy="4364132"/>
            <a:chOff x="887895" y="1930132"/>
            <a:chExt cx="2446223" cy="4364132"/>
          </a:xfrm>
        </p:grpSpPr>
        <p:sp>
          <p:nvSpPr>
            <p:cNvPr id="64" name="Rounded Rectangle 63"/>
            <p:cNvSpPr/>
            <p:nvPr/>
          </p:nvSpPr>
          <p:spPr bwMode="auto">
            <a:xfrm>
              <a:off x="1063765"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65" name="Rectangle 64"/>
            <p:cNvSpPr/>
            <p:nvPr/>
          </p:nvSpPr>
          <p:spPr bwMode="auto">
            <a:xfrm>
              <a:off x="914400"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66" name="Rounded Rectangle 65"/>
            <p:cNvSpPr/>
            <p:nvPr/>
          </p:nvSpPr>
          <p:spPr bwMode="auto">
            <a:xfrm>
              <a:off x="2388981"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67" name="Rectangle 66"/>
            <p:cNvSpPr/>
            <p:nvPr/>
          </p:nvSpPr>
          <p:spPr bwMode="auto">
            <a:xfrm>
              <a:off x="2239616"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68" name="Rounded Rectangle 67"/>
            <p:cNvSpPr/>
            <p:nvPr/>
          </p:nvSpPr>
          <p:spPr bwMode="auto">
            <a:xfrm>
              <a:off x="1063765"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0" name="Rectangle 69"/>
            <p:cNvSpPr/>
            <p:nvPr/>
          </p:nvSpPr>
          <p:spPr bwMode="auto">
            <a:xfrm>
              <a:off x="914400"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1" name="Rounded Rectangle 70"/>
            <p:cNvSpPr/>
            <p:nvPr/>
          </p:nvSpPr>
          <p:spPr bwMode="auto">
            <a:xfrm>
              <a:off x="2388981"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2" name="Rectangle 71"/>
            <p:cNvSpPr/>
            <p:nvPr/>
          </p:nvSpPr>
          <p:spPr bwMode="auto">
            <a:xfrm>
              <a:off x="2239616"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3" name="Rounded Rectangle 72"/>
            <p:cNvSpPr/>
            <p:nvPr/>
          </p:nvSpPr>
          <p:spPr bwMode="auto">
            <a:xfrm>
              <a:off x="1063765"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4" name="Rectangle 73"/>
            <p:cNvSpPr/>
            <p:nvPr/>
          </p:nvSpPr>
          <p:spPr bwMode="auto">
            <a:xfrm>
              <a:off x="914400"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6" name="Rounded Rectangle 75"/>
            <p:cNvSpPr/>
            <p:nvPr/>
          </p:nvSpPr>
          <p:spPr bwMode="auto">
            <a:xfrm>
              <a:off x="2388981"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7" name="Rectangle 76"/>
            <p:cNvSpPr/>
            <p:nvPr/>
          </p:nvSpPr>
          <p:spPr bwMode="auto">
            <a:xfrm>
              <a:off x="2239616"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78" name="Group 77"/>
            <p:cNvGrpSpPr/>
            <p:nvPr/>
          </p:nvGrpSpPr>
          <p:grpSpPr>
            <a:xfrm>
              <a:off x="887895" y="5102039"/>
              <a:ext cx="2446223" cy="1192225"/>
              <a:chOff x="954157" y="4730983"/>
              <a:chExt cx="2446223" cy="1192225"/>
            </a:xfrm>
          </p:grpSpPr>
          <p:sp>
            <p:nvSpPr>
              <p:cNvPr id="79" name="Rounded Rectangle 78">
                <a:extLst>
                  <a:ext uri="{FF2B5EF4-FFF2-40B4-BE49-F238E27FC236}">
                    <a16:creationId xmlns:a16="http://schemas.microsoft.com/office/drawing/2014/main" id="{6F38AA92-D2DF-5441-AAD6-9CA18098FC87}"/>
                  </a:ext>
                </a:extLst>
              </p:cNvPr>
              <p:cNvSpPr/>
              <p:nvPr/>
            </p:nvSpPr>
            <p:spPr bwMode="auto">
              <a:xfrm>
                <a:off x="972747" y="4730983"/>
                <a:ext cx="2353550"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90" name="Can 89"/>
              <p:cNvSpPr/>
              <p:nvPr/>
            </p:nvSpPr>
            <p:spPr bwMode="auto">
              <a:xfrm>
                <a:off x="1815550"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06" name="Picture 105">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11950"/>
                <a:ext cx="575361" cy="558100"/>
              </a:xfrm>
              <a:prstGeom prst="rect">
                <a:avLst/>
              </a:prstGeom>
            </p:spPr>
          </p:pic>
          <p:sp>
            <p:nvSpPr>
              <p:cNvPr id="107" name="Can 106"/>
              <p:cNvSpPr/>
              <p:nvPr/>
            </p:nvSpPr>
            <p:spPr bwMode="auto">
              <a:xfrm>
                <a:off x="2676942"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sp>
            <p:nvSpPr>
              <p:cNvPr id="108" name="Can 107"/>
              <p:cNvSpPr/>
              <p:nvPr/>
            </p:nvSpPr>
            <p:spPr bwMode="auto">
              <a:xfrm>
                <a:off x="954157"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grpSp>
      </p:grpSp>
      <p:sp>
        <p:nvSpPr>
          <p:cNvPr id="4" name="TextBox 3">
            <a:extLst>
              <a:ext uri="{FF2B5EF4-FFF2-40B4-BE49-F238E27FC236}">
                <a16:creationId xmlns:a16="http://schemas.microsoft.com/office/drawing/2014/main" id="{5BF8D855-C4F4-774E-B77A-8F69D954B275}"/>
              </a:ext>
            </a:extLst>
          </p:cNvPr>
          <p:cNvSpPr txBox="1"/>
          <p:nvPr/>
        </p:nvSpPr>
        <p:spPr>
          <a:xfrm>
            <a:off x="4308232" y="2180492"/>
            <a:ext cx="7331834" cy="3139299"/>
          </a:xfrm>
          <a:prstGeom prst="rect">
            <a:avLst/>
          </a:prstGeom>
          <a:noFill/>
        </p:spPr>
        <p:txBody>
          <a:bodyPr wrap="square" lIns="121899" tIns="60949" rIns="121899" bIns="60949" rtlCol="0">
            <a:spAutoFit/>
          </a:bodyPr>
          <a:lstStyle/>
          <a:p>
            <a:pPr eaLnBrk="0" hangingPunct="0"/>
            <a:r>
              <a:rPr lang="en-US" sz="2800" b="1" dirty="0">
                <a:latin typeface="+mn-lt"/>
                <a:ea typeface="ヒラギノ角ゴ Pro W3" pitchFamily="-32" charset="-128"/>
              </a:rPr>
              <a:t>GOALS:</a:t>
            </a:r>
          </a:p>
          <a:p>
            <a:pPr marL="457200" indent="-457200" eaLnBrk="0" hangingPunct="0">
              <a:buFont typeface="Arial" panose="020B0604020202020204" pitchFamily="34" charset="0"/>
              <a:buChar char="•"/>
            </a:pPr>
            <a:r>
              <a:rPr lang="en-US" sz="2800" dirty="0">
                <a:latin typeface="+mn-lt"/>
                <a:ea typeface="ヒラギノ角ゴ Pro W3" pitchFamily="-32" charset="-128"/>
              </a:rPr>
              <a:t>“In the Field” or “On the Edge” Data Capture</a:t>
            </a:r>
          </a:p>
          <a:p>
            <a:pPr marL="457200" indent="-457200" eaLnBrk="0" hangingPunct="0">
              <a:buFont typeface="Arial" panose="020B0604020202020204" pitchFamily="34" charset="0"/>
              <a:buChar char="•"/>
            </a:pPr>
            <a:r>
              <a:rPr lang="en-US" sz="2800" dirty="0">
                <a:latin typeface="+mn-lt"/>
                <a:ea typeface="ヒラギノ角ゴ Pro W3" pitchFamily="-32" charset="-128"/>
              </a:rPr>
              <a:t>Container Version Control and Deployment</a:t>
            </a:r>
          </a:p>
          <a:p>
            <a:pPr marL="457200" indent="-457200" eaLnBrk="0" hangingPunct="0">
              <a:buFont typeface="Arial" panose="020B0604020202020204" pitchFamily="34" charset="0"/>
              <a:buChar char="•"/>
            </a:pPr>
            <a:r>
              <a:rPr lang="en-US" sz="2800" dirty="0">
                <a:latin typeface="+mn-lt"/>
                <a:ea typeface="ヒラギノ角ゴ Pro W3" pitchFamily="-32" charset="-128"/>
              </a:rPr>
              <a:t>On Premise Large Scale (Aggregated) Data Analysis</a:t>
            </a:r>
          </a:p>
          <a:p>
            <a:pPr marL="457200" indent="-457200" eaLnBrk="0" hangingPunct="0">
              <a:buFont typeface="Arial" panose="020B0604020202020204" pitchFamily="34" charset="0"/>
              <a:buChar char="•"/>
            </a:pPr>
            <a:r>
              <a:rPr lang="en-US" sz="2800" dirty="0">
                <a:latin typeface="+mn-lt"/>
                <a:ea typeface="ヒラギノ角ゴ Pro W3" pitchFamily="-32" charset="-128"/>
              </a:rPr>
              <a:t>Multiple Versions Based on Customer Requirements</a:t>
            </a:r>
          </a:p>
        </p:txBody>
      </p:sp>
      <p:sp>
        <p:nvSpPr>
          <p:cNvPr id="57" name="TextBox 56">
            <a:extLst>
              <a:ext uri="{FF2B5EF4-FFF2-40B4-BE49-F238E27FC236}">
                <a16:creationId xmlns:a16="http://schemas.microsoft.com/office/drawing/2014/main" id="{B6D46E56-011F-B042-A769-5F894E472F0E}"/>
              </a:ext>
            </a:extLst>
          </p:cNvPr>
          <p:cNvSpPr txBox="1"/>
          <p:nvPr/>
        </p:nvSpPr>
        <p:spPr>
          <a:xfrm>
            <a:off x="4308232" y="1336173"/>
            <a:ext cx="6589326" cy="492420"/>
          </a:xfrm>
          <a:prstGeom prst="rect">
            <a:avLst/>
          </a:prstGeom>
          <a:noFill/>
        </p:spPr>
        <p:txBody>
          <a:bodyPr wrap="none" lIns="121899" tIns="60949" rIns="121899" bIns="60949" rtlCol="0">
            <a:spAutoFit/>
          </a:bodyPr>
          <a:lstStyle/>
          <a:p>
            <a:pPr eaLnBrk="0" hangingPunct="0"/>
            <a:r>
              <a:rPr lang="en-US" sz="2400" b="1" i="1" dirty="0">
                <a:latin typeface="+mn-lt"/>
                <a:ea typeface="ヒラギノ角ゴ Pro W3" pitchFamily="-32" charset="-128"/>
              </a:rPr>
              <a:t>Institutional Medical Device and Systems Provider</a:t>
            </a:r>
          </a:p>
        </p:txBody>
      </p:sp>
    </p:spTree>
    <p:extLst>
      <p:ext uri="{BB962C8B-B14F-4D97-AF65-F5344CB8AC3E}">
        <p14:creationId xmlns:p14="http://schemas.microsoft.com/office/powerpoint/2010/main" val="42449115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 name="Straight Arrow Connector 134"/>
          <p:cNvCxnSpPr/>
          <p:nvPr/>
        </p:nvCxnSpPr>
        <p:spPr>
          <a:xfrm flipV="1">
            <a:off x="3392556" y="3564835"/>
            <a:ext cx="2703444" cy="1775793"/>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3379304" y="4797287"/>
            <a:ext cx="4505739" cy="742122"/>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Second Customer Example – On-Premises/Hybrid Cloud</a:t>
            </a:r>
          </a:p>
        </p:txBody>
      </p:sp>
      <p:grpSp>
        <p:nvGrpSpPr>
          <p:cNvPr id="27" name="Group 26"/>
          <p:cNvGrpSpPr/>
          <p:nvPr/>
        </p:nvGrpSpPr>
        <p:grpSpPr>
          <a:xfrm>
            <a:off x="887895" y="1930132"/>
            <a:ext cx="2446223" cy="4364132"/>
            <a:chOff x="887895" y="1930132"/>
            <a:chExt cx="2446223" cy="4364132"/>
          </a:xfrm>
        </p:grpSpPr>
        <p:sp>
          <p:nvSpPr>
            <p:cNvPr id="64" name="Rounded Rectangle 63"/>
            <p:cNvSpPr/>
            <p:nvPr/>
          </p:nvSpPr>
          <p:spPr bwMode="auto">
            <a:xfrm>
              <a:off x="1063765"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65" name="Rectangle 64"/>
            <p:cNvSpPr/>
            <p:nvPr/>
          </p:nvSpPr>
          <p:spPr bwMode="auto">
            <a:xfrm>
              <a:off x="914400"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66" name="Rounded Rectangle 65"/>
            <p:cNvSpPr/>
            <p:nvPr/>
          </p:nvSpPr>
          <p:spPr bwMode="auto">
            <a:xfrm>
              <a:off x="2388981" y="2053123"/>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67" name="Rectangle 66"/>
            <p:cNvSpPr/>
            <p:nvPr/>
          </p:nvSpPr>
          <p:spPr bwMode="auto">
            <a:xfrm>
              <a:off x="2239616" y="1930132"/>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68" name="Rounded Rectangle 67"/>
            <p:cNvSpPr/>
            <p:nvPr/>
          </p:nvSpPr>
          <p:spPr bwMode="auto">
            <a:xfrm>
              <a:off x="1063765"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0" name="Rectangle 69"/>
            <p:cNvSpPr/>
            <p:nvPr/>
          </p:nvSpPr>
          <p:spPr bwMode="auto">
            <a:xfrm>
              <a:off x="914400"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1" name="Rounded Rectangle 70"/>
            <p:cNvSpPr/>
            <p:nvPr/>
          </p:nvSpPr>
          <p:spPr bwMode="auto">
            <a:xfrm>
              <a:off x="2388981" y="3126548"/>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2" name="Rectangle 71"/>
            <p:cNvSpPr/>
            <p:nvPr/>
          </p:nvSpPr>
          <p:spPr bwMode="auto">
            <a:xfrm>
              <a:off x="2239616" y="3003557"/>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3" name="Rounded Rectangle 72"/>
            <p:cNvSpPr/>
            <p:nvPr/>
          </p:nvSpPr>
          <p:spPr bwMode="auto">
            <a:xfrm>
              <a:off x="1063765"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4" name="Rectangle 73"/>
            <p:cNvSpPr/>
            <p:nvPr/>
          </p:nvSpPr>
          <p:spPr bwMode="auto">
            <a:xfrm>
              <a:off x="914400"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sp>
          <p:nvSpPr>
            <p:cNvPr id="76" name="Rounded Rectangle 75"/>
            <p:cNvSpPr/>
            <p:nvPr/>
          </p:nvSpPr>
          <p:spPr bwMode="auto">
            <a:xfrm>
              <a:off x="2388981" y="4213227"/>
              <a:ext cx="737030" cy="614051"/>
            </a:xfrm>
            <a:prstGeom prst="roundRect">
              <a:avLst/>
            </a:prstGeom>
            <a:solidFill>
              <a:schemeClr val="accent2"/>
            </a:solidFill>
            <a:ln w="9525" algn="ctr">
              <a:noFill/>
              <a:round/>
              <a:headEnd/>
              <a:tailEnd/>
            </a:ln>
          </p:spPr>
          <p:txBody>
            <a:bodyPr rtlCol="0" anchor="ctr"/>
            <a:lstStyle/>
            <a:p>
              <a:pPr algn="ctr" eaLnBrk="0" hangingPunct="0"/>
              <a:endParaRPr lang="en-US" sz="2399" b="1" dirty="0">
                <a:solidFill>
                  <a:srgbClr val="FFFFFF"/>
                </a:solidFill>
                <a:latin typeface="+mn-lt"/>
              </a:endParaRPr>
            </a:p>
          </p:txBody>
        </p:sp>
        <p:sp>
          <p:nvSpPr>
            <p:cNvPr id="77" name="Rectangle 76"/>
            <p:cNvSpPr/>
            <p:nvPr/>
          </p:nvSpPr>
          <p:spPr bwMode="auto">
            <a:xfrm>
              <a:off x="2239616" y="4090236"/>
              <a:ext cx="1026343" cy="868704"/>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78" name="Group 77"/>
            <p:cNvGrpSpPr/>
            <p:nvPr/>
          </p:nvGrpSpPr>
          <p:grpSpPr>
            <a:xfrm>
              <a:off x="887895" y="5102039"/>
              <a:ext cx="2446223" cy="1192225"/>
              <a:chOff x="954157" y="4730983"/>
              <a:chExt cx="2446223" cy="1192225"/>
            </a:xfrm>
          </p:grpSpPr>
          <p:sp>
            <p:nvSpPr>
              <p:cNvPr id="79" name="Rounded Rectangle 78">
                <a:extLst>
                  <a:ext uri="{FF2B5EF4-FFF2-40B4-BE49-F238E27FC236}">
                    <a16:creationId xmlns:a16="http://schemas.microsoft.com/office/drawing/2014/main" id="{6F38AA92-D2DF-5441-AAD6-9CA18098FC87}"/>
                  </a:ext>
                </a:extLst>
              </p:cNvPr>
              <p:cNvSpPr/>
              <p:nvPr/>
            </p:nvSpPr>
            <p:spPr bwMode="auto">
              <a:xfrm>
                <a:off x="972747" y="4730983"/>
                <a:ext cx="2353550"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90" name="Can 89"/>
              <p:cNvSpPr/>
              <p:nvPr/>
            </p:nvSpPr>
            <p:spPr bwMode="auto">
              <a:xfrm>
                <a:off x="1815550"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06" name="Picture 105">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11950"/>
                <a:ext cx="575361" cy="558100"/>
              </a:xfrm>
              <a:prstGeom prst="rect">
                <a:avLst/>
              </a:prstGeom>
            </p:spPr>
          </p:pic>
          <p:sp>
            <p:nvSpPr>
              <p:cNvPr id="107" name="Can 106"/>
              <p:cNvSpPr/>
              <p:nvPr/>
            </p:nvSpPr>
            <p:spPr bwMode="auto">
              <a:xfrm>
                <a:off x="2676942"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sp>
            <p:nvSpPr>
              <p:cNvPr id="108" name="Can 107"/>
              <p:cNvSpPr/>
              <p:nvPr/>
            </p:nvSpPr>
            <p:spPr bwMode="auto">
              <a:xfrm>
                <a:off x="954157" y="5604590"/>
                <a:ext cx="723438" cy="31861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grpSp>
      </p:grpSp>
      <p:grpSp>
        <p:nvGrpSpPr>
          <p:cNvPr id="29" name="Group 28"/>
          <p:cNvGrpSpPr/>
          <p:nvPr/>
        </p:nvGrpSpPr>
        <p:grpSpPr>
          <a:xfrm>
            <a:off x="6029739" y="1389870"/>
            <a:ext cx="653896" cy="2108703"/>
            <a:chOff x="6453809" y="1919957"/>
            <a:chExt cx="653896" cy="2108703"/>
          </a:xfrm>
        </p:grpSpPr>
        <p:sp>
          <p:nvSpPr>
            <p:cNvPr id="109" name="Rounded Rectangle 108"/>
            <p:cNvSpPr/>
            <p:nvPr/>
          </p:nvSpPr>
          <p:spPr bwMode="auto">
            <a:xfrm>
              <a:off x="6535144" y="2650845"/>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10" name="Rectangle 109"/>
            <p:cNvSpPr/>
            <p:nvPr/>
          </p:nvSpPr>
          <p:spPr bwMode="auto">
            <a:xfrm>
              <a:off x="6453809" y="2569315"/>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111" name="Group 110"/>
            <p:cNvGrpSpPr/>
            <p:nvPr/>
          </p:nvGrpSpPr>
          <p:grpSpPr>
            <a:xfrm>
              <a:off x="6466134" y="3237997"/>
              <a:ext cx="628966" cy="790663"/>
              <a:chOff x="1675114" y="4770739"/>
              <a:chExt cx="948816" cy="1192739"/>
            </a:xfrm>
          </p:grpSpPr>
          <p:sp>
            <p:nvSpPr>
              <p:cNvPr id="112" name="Rounded Rectangle 111">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113" name="Can 112"/>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14" name="Picture 113">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115" name="Rounded Rectangle 114"/>
            <p:cNvSpPr/>
            <p:nvPr/>
          </p:nvSpPr>
          <p:spPr bwMode="auto">
            <a:xfrm>
              <a:off x="6535144" y="2001487"/>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16" name="Rectangle 115"/>
            <p:cNvSpPr/>
            <p:nvPr/>
          </p:nvSpPr>
          <p:spPr bwMode="auto">
            <a:xfrm>
              <a:off x="6453809" y="1919957"/>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grpSp>
        <p:nvGrpSpPr>
          <p:cNvPr id="117" name="Group 116"/>
          <p:cNvGrpSpPr/>
          <p:nvPr/>
        </p:nvGrpSpPr>
        <p:grpSpPr>
          <a:xfrm>
            <a:off x="7832035" y="2622322"/>
            <a:ext cx="653896" cy="2108703"/>
            <a:chOff x="6453809" y="1919957"/>
            <a:chExt cx="653896" cy="2108703"/>
          </a:xfrm>
        </p:grpSpPr>
        <p:sp>
          <p:nvSpPr>
            <p:cNvPr id="118" name="Rounded Rectangle 117"/>
            <p:cNvSpPr/>
            <p:nvPr/>
          </p:nvSpPr>
          <p:spPr bwMode="auto">
            <a:xfrm>
              <a:off x="6535144" y="2650845"/>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19" name="Rectangle 118"/>
            <p:cNvSpPr/>
            <p:nvPr/>
          </p:nvSpPr>
          <p:spPr bwMode="auto">
            <a:xfrm>
              <a:off x="6453809" y="2569315"/>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nvGrpSpPr>
            <p:cNvPr id="120" name="Group 119"/>
            <p:cNvGrpSpPr/>
            <p:nvPr/>
          </p:nvGrpSpPr>
          <p:grpSpPr>
            <a:xfrm>
              <a:off x="6466134" y="3237997"/>
              <a:ext cx="628966" cy="790663"/>
              <a:chOff x="1675114" y="4770739"/>
              <a:chExt cx="948816" cy="1192739"/>
            </a:xfrm>
          </p:grpSpPr>
          <p:sp>
            <p:nvSpPr>
              <p:cNvPr id="123" name="Rounded Rectangle 122">
                <a:extLst>
                  <a:ext uri="{FF2B5EF4-FFF2-40B4-BE49-F238E27FC236}">
                    <a16:creationId xmlns:a16="http://schemas.microsoft.com/office/drawing/2014/main" id="{6F38AA92-D2DF-5441-AAD6-9CA18098FC87}"/>
                  </a:ext>
                </a:extLst>
              </p:cNvPr>
              <p:cNvSpPr/>
              <p:nvPr/>
            </p:nvSpPr>
            <p:spPr bwMode="auto">
              <a:xfrm>
                <a:off x="1675114" y="4770739"/>
                <a:ext cx="948816" cy="728913"/>
              </a:xfrm>
              <a:prstGeom prst="roundRect">
                <a:avLst/>
              </a:prstGeom>
              <a:solidFill>
                <a:schemeClr val="bg1"/>
              </a:solidFill>
              <a:ln w="9525" algn="ctr">
                <a:solidFill>
                  <a:schemeClr val="bg2"/>
                </a:solidFill>
                <a:round/>
                <a:headEnd/>
                <a:tailEnd/>
              </a:ln>
              <a:effectLst>
                <a:outerShdw blurRad="50800" dist="38100" dir="2700000" algn="tl" rotWithShape="0">
                  <a:prstClr val="black">
                    <a:alpha val="40000"/>
                  </a:prstClr>
                </a:outerShdw>
              </a:effectLst>
            </p:spPr>
            <p:txBody>
              <a:bodyPr rtlCol="0" anchor="ctr"/>
              <a:lstStyle/>
              <a:p>
                <a:pPr algn="ctr" eaLnBrk="0" hangingPunct="0"/>
                <a:endParaRPr lang="en-US" sz="2399" dirty="0">
                  <a:solidFill>
                    <a:srgbClr val="FFFFFF"/>
                  </a:solidFill>
                </a:endParaRPr>
              </a:p>
            </p:txBody>
          </p:sp>
          <p:sp>
            <p:nvSpPr>
              <p:cNvPr id="124" name="Can 123"/>
              <p:cNvSpPr/>
              <p:nvPr/>
            </p:nvSpPr>
            <p:spPr bwMode="auto">
              <a:xfrm>
                <a:off x="1777123" y="5604590"/>
                <a:ext cx="814873" cy="358888"/>
              </a:xfrm>
              <a:prstGeom prst="can">
                <a:avLst/>
              </a:prstGeom>
              <a:solidFill>
                <a:schemeClr val="accent4"/>
              </a:solidFill>
              <a:ln w="9525" algn="ctr">
                <a:noFill/>
                <a:round/>
                <a:headEnd/>
                <a:tailEnd/>
              </a:ln>
            </p:spPr>
            <p:txBody>
              <a:bodyPr rtlCol="0" anchor="ctr"/>
              <a:lstStyle/>
              <a:p>
                <a:pPr algn="ctr" eaLnBrk="0" hangingPunct="0"/>
                <a:endParaRPr lang="en-US" sz="2399" dirty="0">
                  <a:solidFill>
                    <a:srgbClr val="FFFFFF"/>
                  </a:solidFill>
                  <a:latin typeface="+mn-lt"/>
                </a:endParaRPr>
              </a:p>
            </p:txBody>
          </p:sp>
          <p:pic>
            <p:nvPicPr>
              <p:cNvPr id="125" name="Picture 124">
                <a:extLst>
                  <a:ext uri="{FF2B5EF4-FFF2-40B4-BE49-F238E27FC236}">
                    <a16:creationId xmlns:a16="http://schemas.microsoft.com/office/drawing/2014/main" id="{71B3B2E4-AB60-1345-B66F-D672DC757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58" y="4851706"/>
                <a:ext cx="575361" cy="558100"/>
              </a:xfrm>
              <a:prstGeom prst="rect">
                <a:avLst/>
              </a:prstGeom>
            </p:spPr>
          </p:pic>
        </p:grpSp>
        <p:sp>
          <p:nvSpPr>
            <p:cNvPr id="121" name="Rounded Rectangle 120"/>
            <p:cNvSpPr/>
            <p:nvPr/>
          </p:nvSpPr>
          <p:spPr bwMode="auto">
            <a:xfrm>
              <a:off x="6535144" y="2001487"/>
              <a:ext cx="488574" cy="407052"/>
            </a:xfrm>
            <a:prstGeom prst="roundRect">
              <a:avLst/>
            </a:prstGeom>
            <a:solidFill>
              <a:schemeClr val="accent2"/>
            </a:solidFill>
            <a:ln w="9525" cap="rnd" algn="ctr">
              <a:solidFill>
                <a:schemeClr val="accent2"/>
              </a:solidFill>
              <a:prstDash val="sysDot"/>
              <a:round/>
              <a:headEnd/>
              <a:tailEnd/>
            </a:ln>
          </p:spPr>
          <p:txBody>
            <a:bodyPr rtlCol="0" anchor="ctr"/>
            <a:lstStyle/>
            <a:p>
              <a:pPr algn="ctr" eaLnBrk="0" hangingPunct="0"/>
              <a:endParaRPr lang="en-US" sz="2399" b="1" dirty="0">
                <a:solidFill>
                  <a:srgbClr val="FFFFFF"/>
                </a:solidFill>
                <a:latin typeface="+mn-lt"/>
              </a:endParaRPr>
            </a:p>
          </p:txBody>
        </p:sp>
        <p:sp>
          <p:nvSpPr>
            <p:cNvPr id="122" name="Rectangle 121"/>
            <p:cNvSpPr/>
            <p:nvPr/>
          </p:nvSpPr>
          <p:spPr bwMode="auto">
            <a:xfrm>
              <a:off x="6453809" y="1919957"/>
              <a:ext cx="653896" cy="575861"/>
            </a:xfrm>
            <a:prstGeom prst="rect">
              <a:avLst/>
            </a:prstGeom>
            <a:noFill/>
            <a:ln w="44450" cap="rnd" cmpd="sng" algn="ctr">
              <a:solidFill>
                <a:schemeClr val="accent2"/>
              </a:solidFill>
              <a:prstDash val="sysDot"/>
              <a:round/>
              <a:headEnd/>
              <a:tailEnd/>
            </a:ln>
          </p:spPr>
          <p:txBody>
            <a:bodyPr rtlCol="0" anchor="ctr"/>
            <a:lstStyle/>
            <a:p>
              <a:pPr algn="ctr" eaLnBrk="0" hangingPunct="0"/>
              <a:endParaRPr lang="en-US" sz="2399" dirty="0">
                <a:solidFill>
                  <a:srgbClr val="FFFFFF"/>
                </a:solidFill>
                <a:latin typeface="+mn-lt"/>
              </a:endParaRPr>
            </a:p>
          </p:txBody>
        </p:sp>
      </p:grpSp>
      <p:sp>
        <p:nvSpPr>
          <p:cNvPr id="43" name="Rounded Rectangle 42"/>
          <p:cNvSpPr/>
          <p:nvPr/>
        </p:nvSpPr>
        <p:spPr>
          <a:xfrm>
            <a:off x="4227444" y="4094922"/>
            <a:ext cx="2292626" cy="2358887"/>
          </a:xfrm>
          <a:prstGeom prst="roundRect">
            <a:avLst/>
          </a:prstGeom>
          <a:solidFill>
            <a:srgbClr val="D8D8D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ヒラギノ角ゴ Pro W3" pitchFamily="-32" charset="-128"/>
              </a:rPr>
              <a:t>Container Images and Data Sets Move Seamlessly</a:t>
            </a:r>
            <a:br>
              <a:rPr lang="en-US" b="1" dirty="0">
                <a:solidFill>
                  <a:schemeClr val="tx1"/>
                </a:solidFill>
                <a:ea typeface="ヒラギノ角ゴ Pro W3" pitchFamily="-32" charset="-128"/>
              </a:rPr>
            </a:br>
            <a:r>
              <a:rPr lang="en-US" b="1" dirty="0">
                <a:solidFill>
                  <a:schemeClr val="tx1"/>
                </a:solidFill>
                <a:ea typeface="ヒラギノ角ゴ Pro W3" pitchFamily="-32" charset="-128"/>
              </a:rPr>
              <a:t>Between On Premise and</a:t>
            </a:r>
            <a:br>
              <a:rPr lang="en-US" b="1" dirty="0">
                <a:solidFill>
                  <a:schemeClr val="tx1"/>
                </a:solidFill>
                <a:ea typeface="ヒラギノ角ゴ Pro W3" pitchFamily="-32" charset="-128"/>
              </a:rPr>
            </a:br>
            <a:r>
              <a:rPr lang="en-US" b="1" dirty="0">
                <a:solidFill>
                  <a:schemeClr val="tx1"/>
                </a:solidFill>
                <a:ea typeface="ヒラギノ角ゴ Pro W3" pitchFamily="-32" charset="-128"/>
              </a:rPr>
              <a:t>Remote Clusters</a:t>
            </a:r>
          </a:p>
        </p:txBody>
      </p:sp>
      <p:sp>
        <p:nvSpPr>
          <p:cNvPr id="3" name="TextBox 2">
            <a:extLst>
              <a:ext uri="{FF2B5EF4-FFF2-40B4-BE49-F238E27FC236}">
                <a16:creationId xmlns:a16="http://schemas.microsoft.com/office/drawing/2014/main" id="{3E580851-5FE8-DC48-978B-CD7825C82142}"/>
              </a:ext>
            </a:extLst>
          </p:cNvPr>
          <p:cNvSpPr txBox="1"/>
          <p:nvPr/>
        </p:nvSpPr>
        <p:spPr>
          <a:xfrm>
            <a:off x="6680983" y="1471400"/>
            <a:ext cx="1213560" cy="400087"/>
          </a:xfrm>
          <a:prstGeom prst="rect">
            <a:avLst/>
          </a:prstGeom>
          <a:noFill/>
        </p:spPr>
        <p:txBody>
          <a:bodyPr wrap="none" lIns="121899" tIns="60949" rIns="121899" bIns="60949" rtlCol="0">
            <a:spAutoFit/>
          </a:bodyPr>
          <a:lstStyle/>
          <a:p>
            <a:pPr eaLnBrk="0" hangingPunct="0"/>
            <a:r>
              <a:rPr lang="en-US" dirty="0">
                <a:latin typeface="+mn-lt"/>
                <a:ea typeface="ヒラギノ角ゴ Pro W3" pitchFamily="-32" charset="-128"/>
              </a:rPr>
              <a:t>Location 1</a:t>
            </a:r>
          </a:p>
        </p:txBody>
      </p:sp>
      <p:sp>
        <p:nvSpPr>
          <p:cNvPr id="56" name="TextBox 55">
            <a:extLst>
              <a:ext uri="{FF2B5EF4-FFF2-40B4-BE49-F238E27FC236}">
                <a16:creationId xmlns:a16="http://schemas.microsoft.com/office/drawing/2014/main" id="{88ED2C4E-D250-F147-96E2-543FDF212E7D}"/>
              </a:ext>
            </a:extLst>
          </p:cNvPr>
          <p:cNvSpPr txBox="1"/>
          <p:nvPr/>
        </p:nvSpPr>
        <p:spPr>
          <a:xfrm>
            <a:off x="8567266" y="2703852"/>
            <a:ext cx="1213560" cy="400087"/>
          </a:xfrm>
          <a:prstGeom prst="rect">
            <a:avLst/>
          </a:prstGeom>
          <a:noFill/>
        </p:spPr>
        <p:txBody>
          <a:bodyPr wrap="none" lIns="121899" tIns="60949" rIns="121899" bIns="60949" rtlCol="0">
            <a:spAutoFit/>
          </a:bodyPr>
          <a:lstStyle/>
          <a:p>
            <a:pPr eaLnBrk="0" hangingPunct="0"/>
            <a:r>
              <a:rPr lang="en-US" dirty="0">
                <a:latin typeface="+mn-lt"/>
                <a:ea typeface="ヒラギノ角ゴ Pro W3" pitchFamily="-32" charset="-128"/>
              </a:rPr>
              <a:t>Location 2</a:t>
            </a:r>
          </a:p>
        </p:txBody>
      </p:sp>
      <p:sp>
        <p:nvSpPr>
          <p:cNvPr id="4" name="TextBox 3">
            <a:extLst>
              <a:ext uri="{FF2B5EF4-FFF2-40B4-BE49-F238E27FC236}">
                <a16:creationId xmlns:a16="http://schemas.microsoft.com/office/drawing/2014/main" id="{B2F9F5F9-C6B1-AD4E-AB16-2040D590DE91}"/>
              </a:ext>
            </a:extLst>
          </p:cNvPr>
          <p:cNvSpPr txBox="1"/>
          <p:nvPr/>
        </p:nvSpPr>
        <p:spPr>
          <a:xfrm>
            <a:off x="8733183" y="3353210"/>
            <a:ext cx="2906882" cy="2708412"/>
          </a:xfrm>
          <a:prstGeom prst="rect">
            <a:avLst/>
          </a:prstGeom>
          <a:noFill/>
        </p:spPr>
        <p:txBody>
          <a:bodyPr wrap="square" lIns="121899" tIns="60949" rIns="121899" bIns="60949" rtlCol="0">
            <a:spAutoFit/>
          </a:bodyPr>
          <a:lstStyle/>
          <a:p>
            <a:pPr marL="342900" indent="-342900" eaLnBrk="0" hangingPunct="0">
              <a:buFont typeface="Arial" panose="020B0604020202020204" pitchFamily="34" charset="0"/>
              <a:buChar char="•"/>
            </a:pPr>
            <a:r>
              <a:rPr lang="en-US" sz="2400" dirty="0">
                <a:latin typeface="+mn-lt"/>
                <a:ea typeface="ヒラギノ角ゴ Pro W3" pitchFamily="-32" charset="-128"/>
              </a:rPr>
              <a:t>Selective Mirroring of ML Models</a:t>
            </a:r>
          </a:p>
          <a:p>
            <a:pPr marL="342900" indent="-342900" eaLnBrk="0" hangingPunct="0">
              <a:buFont typeface="Arial" panose="020B0604020202020204" pitchFamily="34" charset="0"/>
              <a:buChar char="•"/>
            </a:pPr>
            <a:r>
              <a:rPr lang="en-US" sz="2400" dirty="0">
                <a:latin typeface="+mn-lt"/>
                <a:ea typeface="ヒラギノ角ゴ Pro W3" pitchFamily="-32" charset="-128"/>
              </a:rPr>
              <a:t>Streaming Data Capture</a:t>
            </a:r>
          </a:p>
          <a:p>
            <a:pPr marL="342900" indent="-342900" eaLnBrk="0" hangingPunct="0">
              <a:buFont typeface="Arial" panose="020B0604020202020204" pitchFamily="34" charset="0"/>
              <a:buChar char="•"/>
            </a:pPr>
            <a:r>
              <a:rPr lang="en-US" sz="2400" dirty="0">
                <a:latin typeface="+mn-lt"/>
                <a:ea typeface="ヒラギノ角ゴ Pro W3" pitchFamily="-32" charset="-128"/>
              </a:rPr>
              <a:t>Multiple Versions of Containers</a:t>
            </a:r>
          </a:p>
        </p:txBody>
      </p:sp>
    </p:spTree>
    <p:extLst>
      <p:ext uri="{BB962C8B-B14F-4D97-AF65-F5344CB8AC3E}">
        <p14:creationId xmlns:p14="http://schemas.microsoft.com/office/powerpoint/2010/main" val="3557040106"/>
      </p:ext>
    </p:extLst>
  </p:cSld>
  <p:clrMapOvr>
    <a:masterClrMapping/>
  </p:clrMapOvr>
  <p:transition>
    <p:fade/>
  </p:transition>
</p:sld>
</file>

<file path=ppt/theme/theme1.xml><?xml version="1.0" encoding="utf-8"?>
<a:theme xmlns:a="http://schemas.openxmlformats.org/drawingml/2006/main" name="MapR 2018">
  <a:themeElements>
    <a:clrScheme name="MapR Color Palette 1">
      <a:dk1>
        <a:srgbClr val="032741"/>
      </a:dk1>
      <a:lt1>
        <a:srgbClr val="FFFFFF"/>
      </a:lt1>
      <a:dk2>
        <a:srgbClr val="455469"/>
      </a:dk2>
      <a:lt2>
        <a:srgbClr val="D8D8D8"/>
      </a:lt2>
      <a:accent1>
        <a:srgbClr val="4C4C4C"/>
      </a:accent1>
      <a:accent2>
        <a:srgbClr val="898989"/>
      </a:accent2>
      <a:accent3>
        <a:srgbClr val="0966AC"/>
      </a:accent3>
      <a:accent4>
        <a:srgbClr val="C8102E"/>
      </a:accent4>
      <a:accent5>
        <a:srgbClr val="00AEFF"/>
      </a:accent5>
      <a:accent6>
        <a:srgbClr val="057777"/>
      </a:accent6>
      <a:hlink>
        <a:srgbClr val="0966AC"/>
      </a:hlink>
      <a:folHlink>
        <a:srgbClr val="00AE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8D8D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lIns="121899" tIns="60949" rIns="121899" bIns="60949">
        <a:spAutoFit/>
      </a:bodyPr>
      <a:lstStyle>
        <a:defPPr eaLnBrk="0" hangingPunct="0">
          <a:defRPr dirty="0" smtClean="0">
            <a:latin typeface="+mn-lt"/>
            <a:ea typeface="ヒラギノ角ゴ Pro W3" pitchFamily="-32" charset="-128"/>
          </a:defRPr>
        </a:defPPr>
      </a:lstStyle>
    </a:txDef>
  </a:objectDefaults>
  <a:extraClrSchemeLst/>
  <a:extLst>
    <a:ext uri="{05A4C25C-085E-4340-85A3-A5531E510DB2}">
      <thm15:themeFamily xmlns:thm15="http://schemas.microsoft.com/office/thememl/2012/main" name="MapR 2018" id="{32C1D75D-DD99-C945-B0B9-ABCC22452999}" vid="{02E110FE-93BF-3D4E-9E7E-3D46A4E8BA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MapR 2018</Template>
  <TotalTime>1950</TotalTime>
  <Words>1182</Words>
  <Application>Microsoft Macintosh PowerPoint</Application>
  <PresentationFormat>Custom</PresentationFormat>
  <Paragraphs>175</Paragraphs>
  <Slides>16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ヒラギノ角ゴ Pro W3</vt:lpstr>
      <vt:lpstr>.AppleSystemUIFont</vt:lpstr>
      <vt:lpstr>Arial</vt:lpstr>
      <vt:lpstr>Calibri</vt:lpstr>
      <vt:lpstr>Calibri Regular</vt:lpstr>
      <vt:lpstr>Courier New</vt:lpstr>
      <vt:lpstr>DIN-RegularAlternate</vt:lpstr>
      <vt:lpstr>Lato Light</vt:lpstr>
      <vt:lpstr>Wingdings</vt:lpstr>
      <vt:lpstr>MapR 2018</vt:lpstr>
      <vt:lpstr>PowerPoint Presentation</vt:lpstr>
      <vt:lpstr>The Big Data World: Then &amp; Now</vt:lpstr>
      <vt:lpstr>PowerPoint Presentation</vt:lpstr>
      <vt:lpstr>First Customer Example – Stateful and Stateless Containers  at Scale</vt:lpstr>
      <vt:lpstr>First Customer Example – Stateful and Stateless Containers  at Scale</vt:lpstr>
      <vt:lpstr>First Customer Example – Stateful and Stateless Containers  at Scale</vt:lpstr>
      <vt:lpstr>PowerPoint Presentation</vt:lpstr>
      <vt:lpstr>Second Customer Example – On-Premises/Hybrid Cloud</vt:lpstr>
      <vt:lpstr>Second Customer Example – On-Premises/Hybrid Cloud</vt:lpstr>
      <vt:lpstr>Second Customer Example – On-Premises/Hybrid Cloud</vt:lpstr>
      <vt:lpstr>PowerPoint Presentation</vt:lpstr>
      <vt:lpstr>Third Customer Example – Disaster Recovery/Business Continuity</vt:lpstr>
      <vt:lpstr>Third Customer Example – Disaster Recovery/Business Continuity</vt:lpstr>
      <vt:lpstr>Third Customer Example – Disaster Recovery/Business Continuity</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Curtis</dc:creator>
  <cp:lastModifiedBy>Paul Curtis</cp:lastModifiedBy>
  <cp:revision>58</cp:revision>
  <dcterms:created xsi:type="dcterms:W3CDTF">2018-08-29T16:24:12Z</dcterms:created>
  <dcterms:modified xsi:type="dcterms:W3CDTF">2018-09-12T01:38:54Z</dcterms:modified>
</cp:coreProperties>
</file>